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48"/>
  </p:notesMasterIdLst>
  <p:sldIdLst>
    <p:sldId id="332" r:id="rId6"/>
    <p:sldId id="259" r:id="rId7"/>
    <p:sldId id="260" r:id="rId8"/>
    <p:sldId id="261" r:id="rId9"/>
    <p:sldId id="262" r:id="rId10"/>
    <p:sldId id="263" r:id="rId11"/>
    <p:sldId id="264" r:id="rId12"/>
    <p:sldId id="359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360" r:id="rId21"/>
    <p:sldId id="364" r:id="rId22"/>
    <p:sldId id="365" r:id="rId23"/>
    <p:sldId id="363" r:id="rId24"/>
    <p:sldId id="366" r:id="rId25"/>
    <p:sldId id="337" r:id="rId26"/>
    <p:sldId id="339" r:id="rId27"/>
    <p:sldId id="340" r:id="rId28"/>
    <p:sldId id="341" r:id="rId29"/>
    <p:sldId id="342" r:id="rId30"/>
    <p:sldId id="343" r:id="rId31"/>
    <p:sldId id="279" r:id="rId32"/>
    <p:sldId id="336" r:id="rId33"/>
    <p:sldId id="344" r:id="rId34"/>
    <p:sldId id="345" r:id="rId35"/>
    <p:sldId id="346" r:id="rId36"/>
    <p:sldId id="347" r:id="rId37"/>
    <p:sldId id="367" r:id="rId38"/>
    <p:sldId id="368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12FDD825-970B-4BCE-B3C4-FEB59C343611}">
          <p14:sldIdLst>
            <p14:sldId id="332"/>
            <p14:sldId id="259"/>
            <p14:sldId id="260"/>
            <p14:sldId id="261"/>
            <p14:sldId id="262"/>
            <p14:sldId id="263"/>
            <p14:sldId id="264"/>
            <p14:sldId id="359"/>
            <p14:sldId id="266"/>
            <p14:sldId id="267"/>
            <p14:sldId id="268"/>
            <p14:sldId id="269"/>
            <p14:sldId id="270"/>
            <p14:sldId id="271"/>
            <p14:sldId id="272"/>
            <p14:sldId id="360"/>
            <p14:sldId id="364"/>
            <p14:sldId id="365"/>
            <p14:sldId id="363"/>
            <p14:sldId id="366"/>
            <p14:sldId id="337"/>
            <p14:sldId id="339"/>
            <p14:sldId id="340"/>
            <p14:sldId id="341"/>
            <p14:sldId id="342"/>
            <p14:sldId id="343"/>
            <p14:sldId id="279"/>
            <p14:sldId id="336"/>
            <p14:sldId id="344"/>
            <p14:sldId id="345"/>
            <p14:sldId id="346"/>
            <p14:sldId id="347"/>
            <p14:sldId id="367"/>
            <p14:sldId id="368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kp-file\kozos\KPF\KPKO\&#201;retts&#233;gi\&#201;retts&#233;gi_2012_m&#225;j_j&#250;n\Prezent&#225;ci&#243;\Prezent&#225;ci&#243;s%20diasor\diagram_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p-file\kozos\KPF\KPKO\&#201;retts&#233;gi\&#201;retts&#233;gi_2014_m&#225;j_j&#250;n\Prezent&#225;ci&#243;\diagram_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p-fs\kozos\KPF\KPKO\&#201;retts&#233;gi\&#201;retts&#233;gi_2017_m&#225;j_j&#250;n\Prezent&#225;ci&#243;\diagram_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49597103589879"/>
          <c:y val="0"/>
          <c:w val="0.80413505253229933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42027247517161193"/>
          <c:y val="0.73309076769248982"/>
          <c:w val="0.27194581865631479"/>
          <c:h val="0.25280917860978408"/>
        </c:manualLayout>
      </c:layout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38145047208865857"/>
          <c:y val="0.71792604439300356"/>
          <c:w val="0.25121976643203953"/>
          <c:h val="0.26676140922613523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465667915106119E-2"/>
          <c:y val="3.1267170925335923E-2"/>
          <c:w val="0.69015748660267695"/>
          <c:h val="0.84005732635806607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E9EA-4AAA-B70F-895F2660B3C9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9EA-4AAA-B70F-895F2660B3C9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E9EA-4AAA-B70F-895F2660B3C9}"/>
              </c:ext>
            </c:extLst>
          </c:dPt>
          <c:cat>
            <c:strRef>
              <c:f>Munka1!$B$1:$E$1</c:f>
              <c:strCache>
                <c:ptCount val="4"/>
                <c:pt idx="0">
                  <c:v>Kiegészítő</c:v>
                </c:pt>
                <c:pt idx="1">
                  <c:v>Ismétlő </c:v>
                </c:pt>
                <c:pt idx="2">
                  <c:v>Szintemelő</c:v>
                </c:pt>
                <c:pt idx="3">
                  <c:v>Előrehozott</c:v>
                </c:pt>
              </c:strCache>
            </c:strRef>
          </c:cat>
          <c:val>
            <c:numRef>
              <c:f>Munka1!$B$2:$E$2</c:f>
              <c:numCache>
                <c:formatCode>General</c:formatCode>
                <c:ptCount val="4"/>
                <c:pt idx="0">
                  <c:v>4860</c:v>
                </c:pt>
                <c:pt idx="1">
                  <c:v>8112</c:v>
                </c:pt>
                <c:pt idx="2">
                  <c:v>7397</c:v>
                </c:pt>
                <c:pt idx="3">
                  <c:v>32944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EA-4AAA-B70F-895F2660B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4371977344694864"/>
          <c:y val="0.65433886467830393"/>
          <c:w val="0.37457884275586317"/>
          <c:h val="0.2056005613318874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4" Type="http://schemas.openxmlformats.org/officeDocument/2006/relationships/image" Target="../media/image6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Relationship Id="rId4" Type="http://schemas.openxmlformats.org/officeDocument/2006/relationships/image" Target="../media/image6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4" Type="http://schemas.openxmlformats.org/officeDocument/2006/relationships/image" Target="../media/image7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Relationship Id="rId4" Type="http://schemas.openxmlformats.org/officeDocument/2006/relationships/image" Target="../media/image7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Relationship Id="rId4" Type="http://schemas.openxmlformats.org/officeDocument/2006/relationships/image" Target="../media/image81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Relationship Id="rId4" Type="http://schemas.openxmlformats.org/officeDocument/2006/relationships/image" Target="../media/image8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Relationship Id="rId4" Type="http://schemas.openxmlformats.org/officeDocument/2006/relationships/image" Target="../media/image89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image" Target="../media/image90.emf"/><Relationship Id="rId4" Type="http://schemas.openxmlformats.org/officeDocument/2006/relationships/image" Target="../media/image93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image" Target="../media/image94.emf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image" Target="../media/image99.emf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75977-05B4-4E1F-B1B7-66E195399224}" type="datetimeFigureOut">
              <a:rPr lang="hu-HU" smtClean="0"/>
              <a:t>2018. 07. 24.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C28F7-6C41-44A6-8161-FB2BC991C7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54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19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55C0FE-F734-4EB5-B1AD-63261AD23727}" type="slidenum">
              <a:rPr lang="hu-HU" smtClean="0">
                <a:latin typeface="Arial" charset="0"/>
              </a:rPr>
              <a:pPr>
                <a:defRPr/>
              </a:pPr>
              <a:t>2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67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222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EE12FC-80D0-466D-B56F-09FD98A9621D}" type="slidenum">
              <a:rPr lang="hu-HU" smtClean="0">
                <a:latin typeface="Arial" charset="0"/>
              </a:rPr>
              <a:pPr>
                <a:defRPr/>
              </a:pPr>
              <a:t>12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87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E1F36FA-4BBE-4FBD-8097-B998FF6AFF20}" type="slidenum">
              <a:rPr lang="hu-HU" smtClean="0">
                <a:latin typeface="Arial" charset="0"/>
              </a:rPr>
              <a:pPr>
                <a:defRPr/>
              </a:pPr>
              <a:t>13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6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F0836A6-CDB5-441F-A4C1-B8FB9A7D2206}" type="slidenum">
              <a:rPr lang="hu-HU" smtClean="0">
                <a:latin typeface="Arial" charset="0"/>
              </a:rPr>
              <a:pPr>
                <a:defRPr/>
              </a:pPr>
              <a:t>14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54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530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8FEF5-B2FA-4BAA-9B98-DF6BB2D96393}" type="slidenum">
              <a:rPr lang="hu-HU" smtClean="0">
                <a:latin typeface="Arial" charset="0"/>
              </a:rPr>
              <a:pPr>
                <a:defRPr/>
              </a:pPr>
              <a:t>15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98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C01F745-6831-4D83-8ACA-BAF3AB80EF09}" type="slidenum">
              <a:rPr lang="hu-HU" smtClean="0">
                <a:latin typeface="Arial" charset="0"/>
              </a:rPr>
              <a:pPr>
                <a:defRPr/>
              </a:pPr>
              <a:t>27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39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349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9597495-E214-4052-8543-811579411368}" type="slidenum">
              <a:rPr lang="hu-HU" smtClean="0">
                <a:latin typeface="Arial" charset="0"/>
              </a:rPr>
              <a:pPr>
                <a:defRPr/>
              </a:pPr>
              <a:t>28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5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03EF60-E87E-4EFA-B1C8-229389A5BFBE}" type="slidenum">
              <a:rPr lang="hu-HU" smtClean="0">
                <a:latin typeface="Arial" charset="0"/>
              </a:rPr>
              <a:pPr>
                <a:defRPr/>
              </a:pPr>
              <a:t>3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5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3E9A43B-DC4A-49AF-90BA-2E0358F170DE}" type="slidenum">
              <a:rPr lang="hu-HU" smtClean="0">
                <a:latin typeface="Arial" charset="0"/>
              </a:rPr>
              <a:pPr>
                <a:defRPr/>
              </a:pPr>
              <a:t>4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7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F6C764-1C7A-442E-9081-623F952E58E1}" type="slidenum">
              <a:rPr lang="hu-HU" smtClean="0">
                <a:latin typeface="Arial" charset="0"/>
              </a:rPr>
              <a:pPr>
                <a:defRPr/>
              </a:pPr>
              <a:t>5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85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655946-2808-4740-A7BC-5A554316A691}" type="slidenum">
              <a:rPr lang="hu-HU" smtClean="0">
                <a:latin typeface="Arial" charset="0"/>
              </a:rPr>
              <a:pPr>
                <a:defRPr/>
              </a:pPr>
              <a:t>6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15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710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779B91-6EB6-43EA-8C75-9F36E6C919DC}" type="slidenum">
              <a:rPr lang="hu-HU" smtClean="0">
                <a:latin typeface="Arial" charset="0"/>
              </a:rPr>
              <a:pPr>
                <a:defRPr/>
              </a:pPr>
              <a:t>7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59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4915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92BF04-2D42-492B-A702-B0A9B95EE446}" type="slidenum">
              <a:rPr lang="hu-HU" smtClean="0">
                <a:latin typeface="Arial" charset="0"/>
              </a:rPr>
              <a:pPr>
                <a:defRPr/>
              </a:pPr>
              <a:t>9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797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018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22A288F-4295-46E2-83CA-6346E982D3D6}" type="slidenum">
              <a:rPr lang="hu-HU" smtClean="0">
                <a:latin typeface="Arial" charset="0"/>
              </a:rPr>
              <a:pPr>
                <a:defRPr/>
              </a:pPr>
              <a:t>10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74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120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6086F81-5563-4737-8C81-91D8A2BC355D}" type="slidenum">
              <a:rPr lang="hu-HU" smtClean="0">
                <a:latin typeface="Arial" charset="0"/>
              </a:rPr>
              <a:pPr>
                <a:defRPr/>
              </a:pPr>
              <a:t>11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3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041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2018. 07. 24.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084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2018. 07. 24.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538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75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2018. 07. 24.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355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2018. 07. 24.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0957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2018. 07. 24.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157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2018. 07. 24.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064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2018. 07. 24.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951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2018. 07. 24.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868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874F-D9C3-405D-86E7-84E0B9033CA2}" type="datetimeFigureOut">
              <a:rPr lang="hu-HU" smtClean="0"/>
              <a:t>2018. 07. 24.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06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3874F-D9C3-405D-86E7-84E0B9033CA2}" type="datetimeFigureOut">
              <a:rPr lang="hu-HU" smtClean="0"/>
              <a:t>2018. 07. 24.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76B4C-6F9A-44B5-AA62-36F6BAFB3B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954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2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9.e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emf"/><Relationship Id="rId20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8.e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5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1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8.e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emf"/><Relationship Id="rId20" Type="http://schemas.openxmlformats.org/officeDocument/2006/relationships/image" Target="../media/image32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7.e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24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40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7.e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emf"/><Relationship Id="rId20" Type="http://schemas.openxmlformats.org/officeDocument/2006/relationships/image" Target="../media/image41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6.e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33.e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5.emf"/><Relationship Id="rId4" Type="http://schemas.openxmlformats.org/officeDocument/2006/relationships/image" Target="../media/image42.e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e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51.emf"/><Relationship Id="rId4" Type="http://schemas.openxmlformats.org/officeDocument/2006/relationships/image" Target="../media/image48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3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5.e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7.emf"/><Relationship Id="rId4" Type="http://schemas.openxmlformats.org/officeDocument/2006/relationships/image" Target="../media/image54.e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9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63.emf"/><Relationship Id="rId4" Type="http://schemas.openxmlformats.org/officeDocument/2006/relationships/image" Target="../media/image60.emf"/><Relationship Id="rId9" Type="http://schemas.openxmlformats.org/officeDocument/2006/relationships/oleObject" Target="../embeddings/oleObject5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67.emf"/><Relationship Id="rId4" Type="http://schemas.openxmlformats.org/officeDocument/2006/relationships/image" Target="../media/image64.emf"/><Relationship Id="rId9" Type="http://schemas.openxmlformats.org/officeDocument/2006/relationships/oleObject" Target="../embeddings/oleObject5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71.emf"/><Relationship Id="rId4" Type="http://schemas.openxmlformats.org/officeDocument/2006/relationships/image" Target="../media/image68.emf"/><Relationship Id="rId9" Type="http://schemas.openxmlformats.org/officeDocument/2006/relationships/oleObject" Target="../embeddings/oleObject6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3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72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5.e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77.emf"/><Relationship Id="rId4" Type="http://schemas.openxmlformats.org/officeDocument/2006/relationships/image" Target="../media/image74.emf"/><Relationship Id="rId9" Type="http://schemas.openxmlformats.org/officeDocument/2006/relationships/oleObject" Target="../embeddings/oleObject6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81.emf"/><Relationship Id="rId4" Type="http://schemas.openxmlformats.org/officeDocument/2006/relationships/image" Target="../media/image78.emf"/><Relationship Id="rId9" Type="http://schemas.openxmlformats.org/officeDocument/2006/relationships/oleObject" Target="../embeddings/oleObject72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3.emf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85.emf"/><Relationship Id="rId4" Type="http://schemas.openxmlformats.org/officeDocument/2006/relationships/image" Target="../media/image82.emf"/><Relationship Id="rId9" Type="http://schemas.openxmlformats.org/officeDocument/2006/relationships/oleObject" Target="../embeddings/oleObject76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7.emf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89.emf"/><Relationship Id="rId4" Type="http://schemas.openxmlformats.org/officeDocument/2006/relationships/image" Target="../media/image86.emf"/><Relationship Id="rId9" Type="http://schemas.openxmlformats.org/officeDocument/2006/relationships/oleObject" Target="../embeddings/oleObject8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1.emf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93.emf"/><Relationship Id="rId4" Type="http://schemas.openxmlformats.org/officeDocument/2006/relationships/image" Target="../media/image90.emf"/><Relationship Id="rId9" Type="http://schemas.openxmlformats.org/officeDocument/2006/relationships/oleObject" Target="../embeddings/oleObject8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9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5.e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97.emf"/><Relationship Id="rId4" Type="http://schemas.openxmlformats.org/officeDocument/2006/relationships/image" Target="../media/image94.emf"/><Relationship Id="rId9" Type="http://schemas.openxmlformats.org/officeDocument/2006/relationships/oleObject" Target="../embeddings/oleObject88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10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0.e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102.emf"/><Relationship Id="rId4" Type="http://schemas.openxmlformats.org/officeDocument/2006/relationships/image" Target="../media/image99.emf"/><Relationship Id="rId9" Type="http://schemas.openxmlformats.org/officeDocument/2006/relationships/oleObject" Target="../embeddings/oleObject9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3723" y="330508"/>
            <a:ext cx="8295703" cy="18949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ÉRETTSÉGI </a:t>
            </a:r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b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MÁJUS-JÚNIUS</a:t>
            </a:r>
            <a:endParaRPr lang="hu-H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78804" y="2996108"/>
            <a:ext cx="7798941" cy="2754696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hu-HU" sz="20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hu-HU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hu-HU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hu-HU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prezentációban számos helyen kis betűvel vagy külön utalással a     2013-2016. május-júniusi vizsgaidőszakok adatait is feltüntettük.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hu-HU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59113" y="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 b="1">
              <a:solidFill>
                <a:srgbClr val="D40026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50825" y="549275"/>
            <a:ext cx="8642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A tanulói észrevételek bírálatának eredménye</a:t>
            </a:r>
          </a:p>
        </p:txBody>
      </p:sp>
      <p:sp>
        <p:nvSpPr>
          <p:cNvPr id="31749" name="Text Box 99"/>
          <p:cNvSpPr txBox="1">
            <a:spLocks noChangeArrowheads="1"/>
          </p:cNvSpPr>
          <p:nvPr/>
        </p:nvSpPr>
        <p:spPr bwMode="auto">
          <a:xfrm>
            <a:off x="323528" y="5445224"/>
            <a:ext cx="8604448" cy="3416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javítás „minősége” állandó, nem változott az egyes vizsgaidőszakokban.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7685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627784"/>
              </p:ext>
            </p:extLst>
          </p:nvPr>
        </p:nvGraphicFramePr>
        <p:xfrm>
          <a:off x="539750" y="1484313"/>
          <a:ext cx="8032778" cy="3888432"/>
        </p:xfrm>
        <a:graphic>
          <a:graphicData uri="http://schemas.openxmlformats.org/drawingml/2006/table">
            <a:tbl>
              <a:tblPr/>
              <a:tblGrid>
                <a:gridCol w="1178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7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7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Az eredeti értékelés helybenhagyva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Pontszám emelkedés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Pontszám csökkenés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2011.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2012.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27,3 %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70,9 %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1,8 %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27,8 %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71,2 %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2014.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29,2 %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69,5 %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1,3 %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2015.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27,4 %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71,6 %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1,3 %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2016.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26,3 %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72,1 %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1,6 %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2017.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23,5 %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75,5 %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059113" y="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 b="1">
              <a:solidFill>
                <a:srgbClr val="D40026"/>
              </a:solidFill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692275" y="620713"/>
            <a:ext cx="568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vizsgabizottság döntésével kapcsolatos fellebbezések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2013. –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2014. –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2015. –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2016. –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hu-H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002187"/>
              </p:ext>
            </p:extLst>
          </p:nvPr>
        </p:nvGraphicFramePr>
        <p:xfrm>
          <a:off x="755576" y="1844824"/>
          <a:ext cx="7632847" cy="3588423"/>
        </p:xfrm>
        <a:graphic>
          <a:graphicData uri="http://schemas.openxmlformats.org/drawingml/2006/table">
            <a:tbl>
              <a:tblPr/>
              <a:tblGrid>
                <a:gridCol w="3476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657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4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Összesen:  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97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79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505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Elutasítás </a:t>
                      </a:r>
                      <a:r>
                        <a:rPr lang="hu-HU" sz="11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(a vizsgabizottság döntése helybenhagyva): </a:t>
                      </a:r>
                      <a:endParaRPr lang="hu-HU" sz="12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62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57</a:t>
                      </a:r>
                      <a:endParaRPr lang="hu-HU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57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Elutasítás/elkésett kérelem: 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  <a:endParaRPr lang="hu-HU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605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Az eljárás megszüntetése </a:t>
                      </a:r>
                      <a:r>
                        <a:rPr lang="hu-HU" sz="11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(kérelem </a:t>
                      </a:r>
                      <a:r>
                        <a:rPr lang="hu-HU" sz="1100" b="1" i="0" u="none" strike="noStrike" dirty="0" err="1">
                          <a:solidFill>
                            <a:srgbClr val="002060"/>
                          </a:solidFill>
                          <a:latin typeface="Arial"/>
                        </a:rPr>
                        <a:t>visszav</a:t>
                      </a:r>
                      <a:r>
                        <a:rPr lang="hu-HU" sz="11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.)</a:t>
                      </a:r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: 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hu-HU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63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A vizsgabizottság döntésének megsemmisítése: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</a:t>
                      </a:r>
                      <a:endParaRPr lang="hu-HU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534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A vizsgabizottság döntésének megváltoztatása: 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</a:t>
                      </a:r>
                      <a:endParaRPr lang="hu-HU" sz="2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99"/>
          <p:cNvSpPr txBox="1">
            <a:spLocks noChangeArrowheads="1"/>
          </p:cNvSpPr>
          <p:nvPr/>
        </p:nvSpPr>
        <p:spPr bwMode="auto">
          <a:xfrm>
            <a:off x="323528" y="5445224"/>
            <a:ext cx="8604448" cy="2585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A 2017-es évre vonatkozó adatok még nem véglegesek. 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2126334"/>
            <a:ext cx="8424862" cy="1900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eredményekről…</a:t>
            </a:r>
          </a:p>
        </p:txBody>
      </p:sp>
      <p:pic>
        <p:nvPicPr>
          <p:cNvPr id="33796" name="Picture 8" descr="j0134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981075"/>
            <a:ext cx="1441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j0134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724400"/>
            <a:ext cx="1441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6207628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3"/>
            <a:ext cx="8229600" cy="647849"/>
          </a:xfrm>
        </p:spPr>
        <p:txBody>
          <a:bodyPr/>
          <a:lstStyle/>
          <a:p>
            <a:pPr algn="ctr" eaLnBrk="1" hangingPunct="1"/>
            <a:r>
              <a:rPr lang="hu-HU" sz="3000" b="1" dirty="0" smtClean="0">
                <a:latin typeface="Arial" panose="020B0604020202020204" pitchFamily="34" charset="0"/>
              </a:rPr>
              <a:t>Érettségi vizsgaeredmények</a:t>
            </a:r>
          </a:p>
        </p:txBody>
      </p:sp>
      <p:graphicFrame>
        <p:nvGraphicFramePr>
          <p:cNvPr id="66731" name="Group 17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19041793"/>
              </p:ext>
            </p:extLst>
          </p:nvPr>
        </p:nvGraphicFramePr>
        <p:xfrm>
          <a:off x="636588" y="980728"/>
          <a:ext cx="8002587" cy="4881292"/>
        </p:xfrm>
        <a:graphic>
          <a:graphicData uri="http://schemas.openxmlformats.org/drawingml/2006/table">
            <a:tbl>
              <a:tblPr/>
              <a:tblGrid>
                <a:gridCol w="3095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6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Év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Összesített érettségi átlag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az osztályzatokból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2016.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821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7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0486" y="143741"/>
            <a:ext cx="8424863" cy="8651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u-HU" sz="2600" b="1" dirty="0" smtClean="0">
                <a:latin typeface="Arial" panose="020B0604020202020204" pitchFamily="34" charset="0"/>
              </a:rPr>
              <a:t>Az érettségi osztályzatok vizsgatárgyankénti átlagai (középszint)</a:t>
            </a:r>
          </a:p>
        </p:txBody>
      </p:sp>
      <p:graphicFrame>
        <p:nvGraphicFramePr>
          <p:cNvPr id="126176" name="Group 22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48963"/>
              </p:ext>
            </p:extLst>
          </p:nvPr>
        </p:nvGraphicFramePr>
        <p:xfrm>
          <a:off x="512457" y="1008929"/>
          <a:ext cx="8280920" cy="4032346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Vizsgatárgy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2001-2003. </a:t>
                      </a:r>
                      <a:r>
                        <a:rPr kumimoji="0" 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átl</a:t>
                      </a: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2016.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2017.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Magyar nyelv és irodalom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Történelem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3,62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Matematika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3,15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Angol nyelv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3,67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Német nyelv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3,52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Fizika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4,29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Kémia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4,22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Biológia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3,62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Informatika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4,05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5955" name="Text Box 62"/>
          <p:cNvSpPr txBox="1">
            <a:spLocks noChangeArrowheads="1"/>
          </p:cNvSpPr>
          <p:nvPr/>
        </p:nvSpPr>
        <p:spPr bwMode="auto">
          <a:xfrm>
            <a:off x="800240" y="5207810"/>
            <a:ext cx="7705353" cy="6986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latin typeface="Times New Roman CE" pitchFamily="18" charset="0"/>
              </a:rPr>
              <a:t>A jeles informatika érettségi vizsgájuk alapján </a:t>
            </a:r>
            <a:r>
              <a:rPr lang="hu-HU" sz="1200" b="1" dirty="0" smtClean="0">
                <a:latin typeface="Times New Roman CE" pitchFamily="18" charset="0"/>
              </a:rPr>
              <a:t> 5227 </a:t>
            </a:r>
            <a:r>
              <a:rPr lang="hu-HU" sz="1400" b="1" dirty="0" smtClean="0">
                <a:latin typeface="Times New Roman CE" pitchFamily="18" charset="0"/>
              </a:rPr>
              <a:t>  3151 </a:t>
            </a:r>
            <a:r>
              <a:rPr lang="hu-HU" sz="1600" b="1" dirty="0" smtClean="0">
                <a:latin typeface="Times New Roman CE" pitchFamily="18" charset="0"/>
              </a:rPr>
              <a:t> </a:t>
            </a:r>
            <a:r>
              <a:rPr lang="hu-HU" b="1" dirty="0" smtClean="0">
                <a:latin typeface="Times New Roman CE" pitchFamily="18" charset="0"/>
              </a:rPr>
              <a:t> </a:t>
            </a:r>
            <a:r>
              <a:rPr lang="hu-HU" sz="1600" b="1" dirty="0" smtClean="0">
                <a:latin typeface="Times New Roman CE" pitchFamily="18" charset="0"/>
              </a:rPr>
              <a:t>5611 </a:t>
            </a:r>
            <a:r>
              <a:rPr lang="hu-HU" b="1" dirty="0" smtClean="0">
                <a:latin typeface="Times New Roman CE" pitchFamily="18" charset="0"/>
              </a:rPr>
              <a:t> 5438</a:t>
            </a:r>
            <a:r>
              <a:rPr lang="hu-HU" dirty="0" smtClean="0">
                <a:latin typeface="Times New Roman CE" pitchFamily="18" charset="0"/>
              </a:rPr>
              <a:t> </a:t>
            </a:r>
            <a:r>
              <a:rPr lang="hu-HU" sz="2000" b="1" dirty="0" smtClean="0">
                <a:latin typeface="Times New Roman CE" pitchFamily="18" charset="0"/>
              </a:rPr>
              <a:t>6612</a:t>
            </a:r>
            <a:r>
              <a:rPr lang="hu-HU" b="1" dirty="0" smtClean="0">
                <a:latin typeface="Times New Roman CE" pitchFamily="18" charset="0"/>
              </a:rPr>
              <a:t>-en</a:t>
            </a:r>
            <a:endParaRPr lang="hu-HU" b="1" dirty="0">
              <a:latin typeface="Times New Roman CE" pitchFamily="18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latin typeface="Times New Roman CE" pitchFamily="18" charset="0"/>
              </a:rPr>
              <a:t> kiválthatják  az ECDL bizonyítványt.</a:t>
            </a:r>
          </a:p>
        </p:txBody>
      </p:sp>
    </p:spTree>
    <p:extLst>
      <p:ext uri="{BB962C8B-B14F-4D97-AF65-F5344CB8AC3E}">
        <p14:creationId xmlns:p14="http://schemas.microsoft.com/office/powerpoint/2010/main" val="5410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569325" cy="863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u-HU" sz="2600" b="1" dirty="0" smtClean="0">
                <a:latin typeface="Arial" panose="020B0604020202020204" pitchFamily="34" charset="0"/>
              </a:rPr>
              <a:t>Vizsgatárgyankénti érettségi átlagok</a:t>
            </a:r>
            <a:br>
              <a:rPr lang="hu-HU" sz="2600" b="1" dirty="0" smtClean="0">
                <a:latin typeface="Arial" panose="020B0604020202020204" pitchFamily="34" charset="0"/>
              </a:rPr>
            </a:br>
            <a:r>
              <a:rPr lang="hu-HU" sz="2600" b="1" dirty="0" smtClean="0">
                <a:latin typeface="Arial" panose="020B0604020202020204" pitchFamily="34" charset="0"/>
              </a:rPr>
              <a:t> %-ban (középszint)</a:t>
            </a:r>
          </a:p>
        </p:txBody>
      </p:sp>
      <p:graphicFrame>
        <p:nvGraphicFramePr>
          <p:cNvPr id="36970" name="Group 10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5173216"/>
              </p:ext>
            </p:extLst>
          </p:nvPr>
        </p:nvGraphicFramePr>
        <p:xfrm>
          <a:off x="394186" y="1557338"/>
          <a:ext cx="8642311" cy="3992417"/>
        </p:xfrm>
        <a:graphic>
          <a:graphicData uri="http://schemas.openxmlformats.org/drawingml/2006/table">
            <a:tbl>
              <a:tblPr/>
              <a:tblGrid>
                <a:gridCol w="144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17076012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8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Vizsgatárgy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2016.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2017.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Átlag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Eltérés (%)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az 5 év átlagához képest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Magyar nyelv és irodalom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58,09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60,76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60,74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Történelem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55,98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57,59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59,53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60,33</a:t>
                      </a:r>
                      <a:endParaRPr kumimoji="0" lang="hu-H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Matematika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49,19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46,36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45,63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49,19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52,13</a:t>
                      </a:r>
                      <a:endParaRPr kumimoji="0" lang="hu-H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Angol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61,35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63,24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61,93</a:t>
                      </a:r>
                      <a:endParaRPr kumimoji="0" lang="hu-H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Német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56,02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60,53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58,66</a:t>
                      </a:r>
                      <a:endParaRPr kumimoji="0" lang="hu-H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Fizika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64,42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69,52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68,59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67,14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72,09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74,52</a:t>
                      </a:r>
                      <a:endParaRPr kumimoji="0" lang="hu-H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68,35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Kémia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67,28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61,06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64,95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62,93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73,63</a:t>
                      </a:r>
                      <a:endParaRPr kumimoji="0" lang="hu-H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Biológia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67,30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57,97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60,43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60,44</a:t>
                      </a:r>
                      <a:endParaRPr kumimoji="0" lang="hu-H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Informatika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54,35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62,77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59,36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69,02</a:t>
                      </a:r>
                      <a:endParaRPr kumimoji="0" lang="hu-H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6968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4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-7699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</a:rPr>
              <a:t>Az érettségi osztályzatok </a:t>
            </a:r>
            <a:r>
              <a:rPr lang="hu-HU" sz="2400" b="1" dirty="0" err="1">
                <a:latin typeface="Arial" panose="020B0604020202020204" pitchFamily="34" charset="0"/>
              </a:rPr>
              <a:t>vizsgatárgyankénti</a:t>
            </a:r>
            <a:r>
              <a:rPr lang="hu-HU" sz="2400" b="1" dirty="0">
                <a:latin typeface="Arial" panose="020B0604020202020204" pitchFamily="34" charset="0"/>
              </a:rPr>
              <a:t> átlagai – szakmai vizsgatárgyak </a:t>
            </a:r>
            <a:r>
              <a:rPr lang="hu-HU" sz="2400" b="1" dirty="0" smtClean="0">
                <a:latin typeface="Arial" panose="020B0604020202020204" pitchFamily="34" charset="0"/>
              </a:rPr>
              <a:t>(középszint</a:t>
            </a:r>
            <a:r>
              <a:rPr lang="hu-HU" sz="2400" b="1" dirty="0"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646401"/>
              </p:ext>
            </p:extLst>
          </p:nvPr>
        </p:nvGraphicFramePr>
        <p:xfrm>
          <a:off x="1332000" y="1143000"/>
          <a:ext cx="6480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34501881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274797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3806023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16029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Vizsgatárgy neve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Vizsgák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száma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Osztályzat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Százalék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14473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Ágazati szakmai vizsgatárgyak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90002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bányászat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53,52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8259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egészségügy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58,54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1572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egészségügyi technika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53,24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423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élelmiszeripar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42,72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245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építőipar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59,79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621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épületgépészet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46,99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2686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erdészet és vadgazdálkodás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57,39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3749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55,59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13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földmérés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59,11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12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gépészet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44,23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38584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hang-, film- és színháztechnika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78,37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6088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46,85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586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képző- és iparművészet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72,96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5862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kereskedelem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52,19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297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996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-7699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</a:rPr>
              <a:t>Az érettségi osztályzatok </a:t>
            </a:r>
            <a:r>
              <a:rPr lang="hu-HU" sz="2400" b="1" dirty="0" err="1">
                <a:latin typeface="Arial" panose="020B0604020202020204" pitchFamily="34" charset="0"/>
              </a:rPr>
              <a:t>vizsgatárgyankénti</a:t>
            </a:r>
            <a:r>
              <a:rPr lang="hu-HU" sz="2400" b="1" dirty="0">
                <a:latin typeface="Arial" panose="020B0604020202020204" pitchFamily="34" charset="0"/>
              </a:rPr>
              <a:t> átlagai – szakmai vizsgatárgyak </a:t>
            </a:r>
            <a:r>
              <a:rPr lang="hu-HU" sz="2400" b="1" dirty="0" smtClean="0">
                <a:latin typeface="Arial" panose="020B0604020202020204" pitchFamily="34" charset="0"/>
              </a:rPr>
              <a:t>(középszint</a:t>
            </a:r>
            <a:r>
              <a:rPr lang="hu-HU" sz="2400" b="1" dirty="0"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660407"/>
              </p:ext>
            </p:extLst>
          </p:nvPr>
        </p:nvGraphicFramePr>
        <p:xfrm>
          <a:off x="1332000" y="1130320"/>
          <a:ext cx="6480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34501881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274797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3806023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16029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Vizsgatárgy neve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Vizsgák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száma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Osztályzat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Százalék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1447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kertészet és parképítés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47,13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1572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könnyűipar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56,02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423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környezetvédelem-vízgazdálkodás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46,64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245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közgazdaság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53,41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621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közlekedés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51,80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2686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közlekedésgépész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43,43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3749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mezőgazdaság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56,59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13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mezőgazdasági gépész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55,48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12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nyomdaipar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43,62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38584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63,79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6088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pedagógia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70,89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586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58,19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5862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297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szépészet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54,45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7808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szociális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50,69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12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32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-7699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</a:rPr>
              <a:t>Az érettségi osztályzatok </a:t>
            </a:r>
            <a:r>
              <a:rPr lang="hu-HU" sz="2400" b="1" dirty="0" err="1">
                <a:latin typeface="Arial" panose="020B0604020202020204" pitchFamily="34" charset="0"/>
              </a:rPr>
              <a:t>vizsgatárgyankénti</a:t>
            </a:r>
            <a:r>
              <a:rPr lang="hu-HU" sz="2400" b="1" dirty="0">
                <a:latin typeface="Arial" panose="020B0604020202020204" pitchFamily="34" charset="0"/>
              </a:rPr>
              <a:t> átlagai – szakmai vizsgatárgyak </a:t>
            </a:r>
            <a:r>
              <a:rPr lang="hu-HU" sz="2400" b="1" dirty="0" smtClean="0">
                <a:latin typeface="Arial" panose="020B0604020202020204" pitchFamily="34" charset="0"/>
              </a:rPr>
              <a:t>(középszint</a:t>
            </a:r>
            <a:r>
              <a:rPr lang="hu-HU" sz="2400" b="1" dirty="0"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784861"/>
              </p:ext>
            </p:extLst>
          </p:nvPr>
        </p:nvGraphicFramePr>
        <p:xfrm>
          <a:off x="1332000" y="1248572"/>
          <a:ext cx="64800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34501881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274797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3806023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16029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Vizsgatárgy neve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Vizsgák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száma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Osztályzat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Százalék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1447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távközlés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52,02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37705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turisztika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63,26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0666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ügyvitel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66,88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94952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vegyész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61,86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75106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vendéglátóipar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55,23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54937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villamosipar és elektronika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46,77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564511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Ágazaton kívüli szakmai vizsgatárgyak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8689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artista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70,71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8259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egyházzenész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69,75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1572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gyakorlatos színész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63,78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423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jazz-zenész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60,38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245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klasszikus zenész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72,22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621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népzenész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68,13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2686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szórakoztató zenész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61,56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374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708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-787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</a:rPr>
              <a:t>Az érettségi osztályzatok </a:t>
            </a:r>
            <a:r>
              <a:rPr lang="hu-HU" sz="2400" b="1" dirty="0" err="1">
                <a:latin typeface="Arial" panose="020B0604020202020204" pitchFamily="34" charset="0"/>
              </a:rPr>
              <a:t>vizsgatárgyankénti</a:t>
            </a:r>
            <a:r>
              <a:rPr lang="hu-HU" sz="2400" b="1" dirty="0">
                <a:latin typeface="Arial" panose="020B0604020202020204" pitchFamily="34" charset="0"/>
              </a:rPr>
              <a:t> átlagai – szakmai vizsgatárgyak </a:t>
            </a:r>
            <a:r>
              <a:rPr lang="hu-HU" sz="2400" b="1" dirty="0" smtClean="0">
                <a:latin typeface="Arial" panose="020B0604020202020204" pitchFamily="34" charset="0"/>
              </a:rPr>
              <a:t>(emelt szint</a:t>
            </a:r>
            <a:r>
              <a:rPr lang="hu-HU" sz="2400" b="1" dirty="0"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830267"/>
              </p:ext>
            </p:extLst>
          </p:nvPr>
        </p:nvGraphicFramePr>
        <p:xfrm>
          <a:off x="1332000" y="948134"/>
          <a:ext cx="6480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34501881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274797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3806023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16029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Vizsgatárgy neve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Vizsgák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száma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Osztályzat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Százalék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14473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Ágazati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szakmai vizsgatárgyak</a:t>
                      </a:r>
                      <a:endParaRPr lang="hu-HU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036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egészségügy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64,96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8259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építőipar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56,68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1572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épületgépészet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423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erdészet és vadgazdálkodás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67,92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245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621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földmérés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65,33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2686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gépészet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59,95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3749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61,68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13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képző- és iparművészet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61,46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12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kereskedelem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58,14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38584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kertészet és parképítés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66,30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6088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környezetvédelem-vízgazdálkodás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57,24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586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közgazdaság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66,55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5862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közlekedés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297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közlekedésépítő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53,38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7808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közlekedésgépész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12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7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j0100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557338"/>
            <a:ext cx="1152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j01208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2565400"/>
            <a:ext cx="1079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77377" y="404813"/>
            <a:ext cx="66246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A vizsgaszervezés néhány számadata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79388" y="2205038"/>
            <a:ext cx="3168650" cy="83343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Vizsgatárgyak</a:t>
            </a:r>
          </a:p>
          <a:p>
            <a:pPr algn="ctr">
              <a:spcBef>
                <a:spcPct val="50000"/>
              </a:spcBef>
            </a:pP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(az idegen nyelvűekkel együtt)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148064" y="1844824"/>
            <a:ext cx="3355975" cy="46166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Középszint:</a:t>
            </a:r>
            <a:r>
              <a:rPr lang="hu-H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181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</a:t>
            </a:r>
            <a:r>
              <a:rPr lang="hu-H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154 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104457" y="2890838"/>
            <a:ext cx="3355975" cy="40011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Emelt szint: </a:t>
            </a:r>
            <a:r>
              <a:rPr lang="hu-H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73   </a:t>
            </a:r>
            <a:r>
              <a:rPr lang="hu-H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4511675"/>
            <a:ext cx="10541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611188" y="4365625"/>
            <a:ext cx="2447925" cy="83185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Vizsgák idegen nyelven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4859338" y="3860800"/>
            <a:ext cx="3600450" cy="193899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Középszinten 18, emelt szinten 12 vizsgatárgyból </a:t>
            </a: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jelentkeztek idegen nyelven </a:t>
            </a: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hu-H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pl.: </a:t>
            </a: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középszinten matematika 10, </a:t>
            </a: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történelem </a:t>
            </a: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 </a:t>
            </a: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földrajz </a:t>
            </a: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 </a:t>
            </a: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informatika </a:t>
            </a: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 </a:t>
            </a: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testnevelés </a:t>
            </a: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 </a:t>
            </a:r>
            <a:b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 6, biológia 4 idegen </a:t>
            </a: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nyelven</a:t>
            </a:r>
          </a:p>
        </p:txBody>
      </p:sp>
    </p:spTree>
    <p:extLst>
      <p:ext uri="{BB962C8B-B14F-4D97-AF65-F5344CB8AC3E}">
        <p14:creationId xmlns:p14="http://schemas.microsoft.com/office/powerpoint/2010/main" val="2120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-787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</a:rPr>
              <a:t>Az érettségi osztályzatok </a:t>
            </a:r>
            <a:r>
              <a:rPr lang="hu-HU" sz="2400" b="1" dirty="0" err="1">
                <a:latin typeface="Arial" panose="020B0604020202020204" pitchFamily="34" charset="0"/>
              </a:rPr>
              <a:t>vizsgatárgyankénti</a:t>
            </a:r>
            <a:r>
              <a:rPr lang="hu-HU" sz="2400" b="1" dirty="0">
                <a:latin typeface="Arial" panose="020B0604020202020204" pitchFamily="34" charset="0"/>
              </a:rPr>
              <a:t> átlagai – szakmai vizsgatárgyak </a:t>
            </a:r>
            <a:r>
              <a:rPr lang="hu-HU" sz="2400" b="1" dirty="0" smtClean="0">
                <a:latin typeface="Arial" panose="020B0604020202020204" pitchFamily="34" charset="0"/>
              </a:rPr>
              <a:t>(emelt szint</a:t>
            </a:r>
            <a:r>
              <a:rPr lang="hu-HU" sz="2400" b="1" dirty="0"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769898"/>
              </p:ext>
            </p:extLst>
          </p:nvPr>
        </p:nvGraphicFramePr>
        <p:xfrm>
          <a:off x="1332000" y="1005840"/>
          <a:ext cx="6480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34501881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274797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3806023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16029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Vizsgatárgy neve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Vizsgák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száma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Osztályzat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Százalék átlag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1447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mezőgazdaság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61,18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09192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mezőgazdasági gépész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993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nyomdaipar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8259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pedagógia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68,18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1572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rendészet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64,10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423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245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szociális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58,50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621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turisztika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74,10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2686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ügyvitel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82,86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3749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vegyész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72,79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13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vendéglátóipar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66,74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12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villamosipar és elektronika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63,95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385849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Ágazaton kívüli szakmai vizsgatárgyak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4978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gyakorlatos színész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55,88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6088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klasszikus zenész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586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népzenész ismeretek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76,20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586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513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476250"/>
            <a:ext cx="7138987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u-HU" sz="2000" b="1" dirty="0" smtClean="0">
                <a:latin typeface="Arial" panose="020B0604020202020204" pitchFamily="34" charset="0"/>
              </a:rPr>
              <a:t>A korábbi vizsgarendszer és a középszintű vizsgák osztályzatainak összehasonlítása</a:t>
            </a:r>
            <a:br>
              <a:rPr lang="hu-HU" sz="2000" b="1" dirty="0" smtClean="0">
                <a:latin typeface="Arial" panose="020B0604020202020204" pitchFamily="34" charset="0"/>
              </a:rPr>
            </a:br>
            <a:r>
              <a:rPr lang="hu-HU" sz="2000" b="1" dirty="0" smtClean="0">
                <a:latin typeface="Arial" panose="020B0604020202020204" pitchFamily="34" charset="0"/>
              </a:rPr>
              <a:t> </a:t>
            </a:r>
            <a:r>
              <a:rPr lang="hu-HU" sz="1800" b="1" dirty="0" smtClean="0">
                <a:solidFill>
                  <a:srgbClr val="00FFFF"/>
                </a:solidFill>
                <a:latin typeface="Arial" panose="020B0604020202020204" pitchFamily="34" charset="0"/>
              </a:rPr>
              <a:t>korábbi vizsgarendszer</a:t>
            </a:r>
            <a:r>
              <a:rPr lang="hu-HU" sz="1800" b="1" dirty="0" smtClean="0">
                <a:latin typeface="Arial" panose="020B0604020202020204" pitchFamily="34" charset="0"/>
              </a:rPr>
              <a:t>  </a:t>
            </a:r>
            <a:r>
              <a:rPr lang="hu-HU" sz="1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2013. </a:t>
            </a:r>
            <a:r>
              <a:rPr lang="hu-HU" sz="1800" b="1" dirty="0" smtClean="0">
                <a:latin typeface="Arial" panose="020B0604020202020204" pitchFamily="34" charset="0"/>
              </a:rPr>
              <a:t>–</a:t>
            </a:r>
            <a:r>
              <a:rPr lang="hu-HU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2014. </a:t>
            </a:r>
            <a:r>
              <a:rPr lang="hu-HU" sz="1800" b="1" dirty="0" smtClean="0">
                <a:latin typeface="Arial" panose="020B0604020202020204" pitchFamily="34" charset="0"/>
              </a:rPr>
              <a:t>–</a:t>
            </a:r>
            <a:r>
              <a:rPr lang="hu-HU" sz="1800" b="1" dirty="0" smtClean="0">
                <a:solidFill>
                  <a:srgbClr val="33CC33"/>
                </a:solidFill>
                <a:latin typeface="Arial" panose="020B0604020202020204" pitchFamily="34" charset="0"/>
              </a:rPr>
              <a:t> 2015. </a:t>
            </a:r>
            <a:r>
              <a:rPr lang="hu-HU" sz="1800" b="1" dirty="0" smtClean="0">
                <a:latin typeface="Arial" panose="020B0604020202020204" pitchFamily="34" charset="0"/>
              </a:rPr>
              <a:t>–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hu-HU" sz="1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2016. </a:t>
            </a:r>
            <a:r>
              <a:rPr lang="hu-HU" sz="1800" b="1" dirty="0" smtClean="0">
                <a:latin typeface="Arial" panose="020B0604020202020204" pitchFamily="34" charset="0"/>
              </a:rPr>
              <a:t>–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2017.</a:t>
            </a:r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29734404"/>
              </p:ext>
            </p:extLst>
          </p:nvPr>
        </p:nvGraphicFramePr>
        <p:xfrm>
          <a:off x="4638675" y="3925888"/>
          <a:ext cx="3902075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9" name="Munkalap" r:id="rId3" imgW="4381452" imgH="1733436" progId="Excel.Sheet.8">
                  <p:embed/>
                </p:oleObj>
              </mc:Choice>
              <mc:Fallback>
                <p:oleObj name="Munkalap" r:id="rId3" imgW="4381452" imgH="1733436" progId="Excel.Sheet.8">
                  <p:embed/>
                  <p:pic>
                    <p:nvPicPr>
                      <p:cNvPr id="1026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3925888"/>
                        <a:ext cx="3902075" cy="1544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592960"/>
              </p:ext>
            </p:extLst>
          </p:nvPr>
        </p:nvGraphicFramePr>
        <p:xfrm>
          <a:off x="525463" y="2238375"/>
          <a:ext cx="4021137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0" name="Munkalap" r:id="rId5" imgW="4372102" imgH="2924100" progId="">
                  <p:embed/>
                </p:oleObj>
              </mc:Choice>
              <mc:Fallback>
                <p:oleObj name="Munkalap" r:id="rId5" imgW="4372102" imgH="2924100" progId="">
                  <p:embed/>
                  <p:pic>
                    <p:nvPicPr>
                      <p:cNvPr id="1027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2238375"/>
                        <a:ext cx="4021137" cy="268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028219"/>
              </p:ext>
            </p:extLst>
          </p:nvPr>
        </p:nvGraphicFramePr>
        <p:xfrm>
          <a:off x="4829175" y="2324100"/>
          <a:ext cx="374967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1" name="Munkalap" r:id="rId7" imgW="4534044" imgH="1762225" progId="Excel.Sheet.8">
                  <p:embed/>
                </p:oleObj>
              </mc:Choice>
              <mc:Fallback>
                <p:oleObj name="Munkalap" r:id="rId7" imgW="4534044" imgH="1762225" progId="Excel.Sheet.8">
                  <p:embed/>
                  <p:pic>
                    <p:nvPicPr>
                      <p:cNvPr id="1028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2324100"/>
                        <a:ext cx="3749675" cy="1457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6319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044240"/>
              </p:ext>
            </p:extLst>
          </p:nvPr>
        </p:nvGraphicFramePr>
        <p:xfrm>
          <a:off x="0" y="-209550"/>
          <a:ext cx="8416925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2" name="Munkalap" r:id="rId3" imgW="9420045" imgH="5677042" progId="Excel.Sheet.8">
                  <p:embed/>
                </p:oleObj>
              </mc:Choice>
              <mc:Fallback>
                <p:oleObj name="Munkalap" r:id="rId3" imgW="9420045" imgH="5677042" progId="Excel.Sheet.8">
                  <p:embed/>
                  <p:pic>
                    <p:nvPicPr>
                      <p:cNvPr id="205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09550"/>
                        <a:ext cx="8416925" cy="5073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85875" y="361950"/>
            <a:ext cx="7286625" cy="1411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összes középszintű vizsgaeredmény megoszlása </a:t>
            </a:r>
            <a:r>
              <a:rPr lang="hu-H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-ban, </a:t>
            </a:r>
            <a:r>
              <a:rPr 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-ben, </a:t>
            </a:r>
            <a:r>
              <a:rPr lang="hu-HU" sz="18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-ben, </a:t>
            </a:r>
            <a:r>
              <a:rPr lang="hu-H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-ban és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-ben (mentességek nélkül)</a:t>
            </a:r>
          </a:p>
        </p:txBody>
      </p:sp>
    </p:spTree>
    <p:extLst>
      <p:ext uri="{BB962C8B-B14F-4D97-AF65-F5344CB8AC3E}">
        <p14:creationId xmlns:p14="http://schemas.microsoft.com/office/powerpoint/2010/main" val="1200540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785813" y="419100"/>
            <a:ext cx="8143875" cy="12239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összes emelt szintű vizsgaeredmény megoszlása </a:t>
            </a:r>
            <a:r>
              <a:rPr lang="hu-H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-ban, </a:t>
            </a:r>
            <a:r>
              <a:rPr 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-ben, </a:t>
            </a:r>
            <a:r>
              <a:rPr lang="hu-HU" sz="18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-ben, </a:t>
            </a:r>
            <a:r>
              <a:rPr lang="hu-H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-ban és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-ben (mentességek nélkül)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629339"/>
              </p:ext>
            </p:extLst>
          </p:nvPr>
        </p:nvGraphicFramePr>
        <p:xfrm>
          <a:off x="974725" y="1901825"/>
          <a:ext cx="7108825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5" name="Munkalap" r:id="rId3" imgW="8096178" imgH="4133992" progId="Excel.Sheet.8">
                  <p:embed/>
                </p:oleObj>
              </mc:Choice>
              <mc:Fallback>
                <p:oleObj name="Munkalap" r:id="rId3" imgW="8096178" imgH="4133992" progId="Excel.Sheet.8">
                  <p:embed/>
                  <p:pic>
                    <p:nvPicPr>
                      <p:cNvPr id="3074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1901825"/>
                        <a:ext cx="7108825" cy="362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94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187450" y="333375"/>
            <a:ext cx="6911975" cy="881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középszintű vizsgaeredmények összehasonlítása </a:t>
            </a:r>
            <a:b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korábbi vizsgarendszer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2013.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8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623003"/>
              </p:ext>
            </p:extLst>
          </p:nvPr>
        </p:nvGraphicFramePr>
        <p:xfrm>
          <a:off x="2963863" y="1179513"/>
          <a:ext cx="2270125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9" name="Munkalap" r:id="rId3" imgW="2438400" imgH="1638243" progId="Excel.Sheet.8">
                  <p:embed/>
                </p:oleObj>
              </mc:Choice>
              <mc:Fallback>
                <p:oleObj name="Munkalap" r:id="rId3" imgW="2438400" imgH="1638243" progId="Excel.Sheet.8">
                  <p:embed/>
                  <p:pic>
                    <p:nvPicPr>
                      <p:cNvPr id="4098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1179513"/>
                        <a:ext cx="2270125" cy="15255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113290"/>
              </p:ext>
            </p:extLst>
          </p:nvPr>
        </p:nvGraphicFramePr>
        <p:xfrm>
          <a:off x="809626" y="1139348"/>
          <a:ext cx="21971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0" name="Diagram" r:id="rId5" imgW="6096000" imgH="4067203" progId="MSGraph.Chart.8">
                  <p:embed followColorScheme="full"/>
                </p:oleObj>
              </mc:Choice>
              <mc:Fallback>
                <p:oleObj name="Diagram" r:id="rId5" imgW="6096000" imgH="4067203" progId="MSGraph.Chart.8">
                  <p:embed followColorScheme="full"/>
                  <p:pic>
                    <p:nvPicPr>
                      <p:cNvPr id="4099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6" y="1139348"/>
                        <a:ext cx="2197100" cy="1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874093"/>
              </p:ext>
            </p:extLst>
          </p:nvPr>
        </p:nvGraphicFramePr>
        <p:xfrm>
          <a:off x="5051425" y="2330450"/>
          <a:ext cx="2827338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1" name="Munkalap" r:id="rId7" imgW="3409926" imgH="2104997" progId="Excel.Sheet.8">
                  <p:embed/>
                </p:oleObj>
              </mc:Choice>
              <mc:Fallback>
                <p:oleObj name="Munkalap" r:id="rId7" imgW="3409926" imgH="2104997" progId="Excel.Sheet.8">
                  <p:embed/>
                  <p:pic>
                    <p:nvPicPr>
                      <p:cNvPr id="410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2330450"/>
                        <a:ext cx="2827338" cy="17446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905299"/>
              </p:ext>
            </p:extLst>
          </p:nvPr>
        </p:nvGraphicFramePr>
        <p:xfrm>
          <a:off x="688413" y="2682875"/>
          <a:ext cx="21590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2" name="Diagram" r:id="rId9" imgW="6096000" imgH="4067203" progId="MSGraph.Chart.8">
                  <p:embed followColorScheme="full"/>
                </p:oleObj>
              </mc:Choice>
              <mc:Fallback>
                <p:oleObj name="Diagram" r:id="rId9" imgW="6096000" imgH="4067203" progId="MSGraph.Chart.8">
                  <p:embed followColorScheme="full"/>
                  <p:pic>
                    <p:nvPicPr>
                      <p:cNvPr id="4101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13" y="2682875"/>
                        <a:ext cx="215900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210634"/>
              </p:ext>
            </p:extLst>
          </p:nvPr>
        </p:nvGraphicFramePr>
        <p:xfrm>
          <a:off x="2976563" y="2595563"/>
          <a:ext cx="2257425" cy="145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3" name="Munkalap" r:id="rId11" imgW="2447985" imgH="1581050" progId="Excel.Sheet.8">
                  <p:embed/>
                </p:oleObj>
              </mc:Choice>
              <mc:Fallback>
                <p:oleObj name="Munkalap" r:id="rId11" imgW="2447985" imgH="1581050" progId="Excel.Sheet.8">
                  <p:embed/>
                  <p:pic>
                    <p:nvPicPr>
                      <p:cNvPr id="410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563" y="2595563"/>
                        <a:ext cx="2257425" cy="14589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135959"/>
              </p:ext>
            </p:extLst>
          </p:nvPr>
        </p:nvGraphicFramePr>
        <p:xfrm>
          <a:off x="4921250" y="881063"/>
          <a:ext cx="3046413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4" name="Munkalap" r:id="rId13" imgW="3438681" imgH="1914610" progId="Excel.Sheet.8">
                  <p:embed/>
                </p:oleObj>
              </mc:Choice>
              <mc:Fallback>
                <p:oleObj name="Munkalap" r:id="rId13" imgW="3438681" imgH="1914610" progId="Excel.Sheet.8">
                  <p:embed/>
                  <p:pic>
                    <p:nvPicPr>
                      <p:cNvPr id="410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881063"/>
                        <a:ext cx="3046413" cy="1698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33215"/>
              </p:ext>
            </p:extLst>
          </p:nvPr>
        </p:nvGraphicFramePr>
        <p:xfrm>
          <a:off x="692150" y="4235450"/>
          <a:ext cx="21590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5" name="Diagram" r:id="rId15" imgW="6096000" imgH="4067203" progId="MSGraph.Chart.8">
                  <p:embed followColorScheme="full"/>
                </p:oleObj>
              </mc:Choice>
              <mc:Fallback>
                <p:oleObj name="Diagram" r:id="rId15" imgW="6096000" imgH="4067203" progId="MSGraph.Chart.8">
                  <p:embed followColorScheme="full"/>
                  <p:pic>
                    <p:nvPicPr>
                      <p:cNvPr id="410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4235450"/>
                        <a:ext cx="215900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04161" y="1200548"/>
            <a:ext cx="677108" cy="142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 nyelv és irodalom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2136" y="2636836"/>
            <a:ext cx="46166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Történelem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52136" y="4196556"/>
            <a:ext cx="46166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8101013" y="1412875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75490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72431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70065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101013" y="2852738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72256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69061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66688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8101013" y="4581525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73738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70327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67177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985884"/>
              </p:ext>
            </p:extLst>
          </p:nvPr>
        </p:nvGraphicFramePr>
        <p:xfrm>
          <a:off x="2971800" y="4191000"/>
          <a:ext cx="2235200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6" name="Munkalap" r:id="rId17" imgW="2238267" imgH="1609839" progId="Excel.Sheet.8">
                  <p:embed/>
                </p:oleObj>
              </mc:Choice>
              <mc:Fallback>
                <p:oleObj name="Munkalap" r:id="rId17" imgW="2238267" imgH="1609839" progId="Excel.Sheet.8">
                  <p:embed/>
                  <p:pic>
                    <p:nvPicPr>
                      <p:cNvPr id="4105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91000"/>
                        <a:ext cx="2235200" cy="160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202562"/>
              </p:ext>
            </p:extLst>
          </p:nvPr>
        </p:nvGraphicFramePr>
        <p:xfrm>
          <a:off x="4789488" y="3954463"/>
          <a:ext cx="3517900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7" name="Munkalap" r:id="rId19" imgW="4019526" imgH="2133785" progId="Excel.Sheet.8">
                  <p:embed/>
                </p:oleObj>
              </mc:Choice>
              <mc:Fallback>
                <p:oleObj name="Munkalap" r:id="rId19" imgW="4019526" imgH="2133785" progId="Excel.Sheet.8">
                  <p:embed/>
                  <p:pic>
                    <p:nvPicPr>
                      <p:cNvPr id="4106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3954463"/>
                        <a:ext cx="3517900" cy="1863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092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533351"/>
              </p:ext>
            </p:extLst>
          </p:nvPr>
        </p:nvGraphicFramePr>
        <p:xfrm>
          <a:off x="2909888" y="4129088"/>
          <a:ext cx="2435225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93" name="Munkalap" r:id="rId3" imgW="2438400" imgH="1495453" progId="Excel.Sheet.8">
                  <p:embed/>
                </p:oleObj>
              </mc:Choice>
              <mc:Fallback>
                <p:oleObj name="Munkalap" r:id="rId3" imgW="2438400" imgH="1495453" progId="Excel.Sheet.8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4129088"/>
                        <a:ext cx="2435225" cy="150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657780"/>
              </p:ext>
            </p:extLst>
          </p:nvPr>
        </p:nvGraphicFramePr>
        <p:xfrm>
          <a:off x="2846388" y="1000125"/>
          <a:ext cx="2311400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94" name="Munkalap" r:id="rId5" imgW="2447985" imgH="1485857" progId="Excel.Sheet.8">
                  <p:embed/>
                </p:oleObj>
              </mc:Choice>
              <mc:Fallback>
                <p:oleObj name="Munkalap" r:id="rId5" imgW="2447985" imgH="1485857" progId="Excel.Sheet.8">
                  <p:embed/>
                  <p:pic>
                    <p:nvPicPr>
                      <p:cNvPr id="512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1000125"/>
                        <a:ext cx="2311400" cy="14017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57006"/>
              </p:ext>
            </p:extLst>
          </p:nvPr>
        </p:nvGraphicFramePr>
        <p:xfrm>
          <a:off x="395536" y="980728"/>
          <a:ext cx="2197100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95" name="Diagram" r:id="rId7" imgW="6096000" imgH="4067203" progId="MSGraph.Chart.8">
                  <p:embed followColorScheme="full"/>
                </p:oleObj>
              </mc:Choice>
              <mc:Fallback>
                <p:oleObj name="Diagram" r:id="rId7" imgW="6096000" imgH="4067203" progId="MSGraph.Chart.8">
                  <p:embed followColorScheme="full"/>
                  <p:pic>
                    <p:nvPicPr>
                      <p:cNvPr id="512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980728"/>
                        <a:ext cx="2197100" cy="1465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464752"/>
              </p:ext>
            </p:extLst>
          </p:nvPr>
        </p:nvGraphicFramePr>
        <p:xfrm>
          <a:off x="5365750" y="620713"/>
          <a:ext cx="2884488" cy="184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96" name="Munkalap" r:id="rId9" imgW="3667185" imgH="2352575" progId="Excel.Sheet.8">
                  <p:embed/>
                </p:oleObj>
              </mc:Choice>
              <mc:Fallback>
                <p:oleObj name="Munkalap" r:id="rId9" imgW="3667185" imgH="2352575" progId="Excel.Sheet.8">
                  <p:embed/>
                  <p:pic>
                    <p:nvPicPr>
                      <p:cNvPr id="5125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620713"/>
                        <a:ext cx="2884488" cy="18494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454221"/>
              </p:ext>
            </p:extLst>
          </p:nvPr>
        </p:nvGraphicFramePr>
        <p:xfrm>
          <a:off x="395288" y="2565400"/>
          <a:ext cx="21590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97" name="Diagram" r:id="rId11" imgW="6096000" imgH="4067203" progId="MSGraph.Chart.8">
                  <p:embed followColorScheme="full"/>
                </p:oleObj>
              </mc:Choice>
              <mc:Fallback>
                <p:oleObj name="Diagram" r:id="rId11" imgW="6096000" imgH="4067203" progId="MSGraph.Chart.8">
                  <p:embed followColorScheme="full"/>
                  <p:pic>
                    <p:nvPicPr>
                      <p:cNvPr id="5126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565400"/>
                        <a:ext cx="215900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746453"/>
              </p:ext>
            </p:extLst>
          </p:nvPr>
        </p:nvGraphicFramePr>
        <p:xfrm>
          <a:off x="1616075" y="2393950"/>
          <a:ext cx="4664075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98" name="Munkalap" r:id="rId13" imgW="4267200" imgH="1314279" progId="Excel.Sheet.8">
                  <p:embed/>
                </p:oleObj>
              </mc:Choice>
              <mc:Fallback>
                <p:oleObj name="Munkalap" r:id="rId13" imgW="4267200" imgH="1314279" progId="Excel.Sheet.8">
                  <p:embed/>
                  <p:pic>
                    <p:nvPicPr>
                      <p:cNvPr id="51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2393950"/>
                        <a:ext cx="4664075" cy="1543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881788"/>
              </p:ext>
            </p:extLst>
          </p:nvPr>
        </p:nvGraphicFramePr>
        <p:xfrm>
          <a:off x="5184775" y="2019300"/>
          <a:ext cx="3097213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99" name="Munkalap" r:id="rId15" imgW="4257615" imgH="2695731" progId="Excel.Sheet.8">
                  <p:embed/>
                </p:oleObj>
              </mc:Choice>
              <mc:Fallback>
                <p:oleObj name="Munkalap" r:id="rId15" imgW="4257615" imgH="2695731" progId="Excel.Sheet.8">
                  <p:embed/>
                  <p:pic>
                    <p:nvPicPr>
                      <p:cNvPr id="51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2019300"/>
                        <a:ext cx="3097213" cy="1960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090842"/>
              </p:ext>
            </p:extLst>
          </p:nvPr>
        </p:nvGraphicFramePr>
        <p:xfrm>
          <a:off x="468313" y="4221163"/>
          <a:ext cx="215900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00" name="Diagram" r:id="rId17" imgW="6096000" imgH="4067203" progId="MSGraph.Chart.8">
                  <p:embed followColorScheme="full"/>
                </p:oleObj>
              </mc:Choice>
              <mc:Fallback>
                <p:oleObj name="Diagram" r:id="rId17" imgW="6096000" imgH="4067203" progId="MSGraph.Chart.8">
                  <p:embed followColorScheme="full"/>
                  <p:pic>
                    <p:nvPicPr>
                      <p:cNvPr id="512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221163"/>
                        <a:ext cx="215900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511535"/>
              </p:ext>
            </p:extLst>
          </p:nvPr>
        </p:nvGraphicFramePr>
        <p:xfrm>
          <a:off x="4695825" y="3670300"/>
          <a:ext cx="4221163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01" name="Munkalap" r:id="rId19" imgW="4267200" imgH="1990611" progId="Excel.Sheet.8">
                  <p:embed/>
                </p:oleObj>
              </mc:Choice>
              <mc:Fallback>
                <p:oleObj name="Munkalap" r:id="rId19" imgW="4267200" imgH="1990611" progId="Excel.Sheet.8">
                  <p:embed/>
                  <p:pic>
                    <p:nvPicPr>
                      <p:cNvPr id="513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3670300"/>
                        <a:ext cx="4221163" cy="197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-2877" y="1268760"/>
            <a:ext cx="46166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Angol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-2877" y="2852936"/>
            <a:ext cx="46166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Német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-2877" y="4293096"/>
            <a:ext cx="46166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Informatika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316913" y="1268413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52487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51354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50382</a:t>
            </a:r>
            <a:endParaRPr lang="hu-HU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276686" y="2701083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17920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16773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15358</a:t>
            </a:r>
            <a:endParaRPr lang="hu-HU" sz="14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314189" y="4249584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20343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18840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13587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187450" y="333375"/>
            <a:ext cx="6911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középszintű vizsgaeredmények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összehasonlítása </a:t>
            </a:r>
            <a:b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korábbi vizsgarendszer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2013.</a:t>
            </a:r>
            <a:r>
              <a:rPr lang="hu-H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hu-H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55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289447"/>
              </p:ext>
            </p:extLst>
          </p:nvPr>
        </p:nvGraphicFramePr>
        <p:xfrm>
          <a:off x="2146300" y="4140200"/>
          <a:ext cx="3752850" cy="177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7" name="Munkalap" r:id="rId3" imgW="3667185" imgH="1733436" progId="Excel.Sheet.8">
                  <p:embed/>
                </p:oleObj>
              </mc:Choice>
              <mc:Fallback>
                <p:oleObj name="Munkalap" r:id="rId3" imgW="3667185" imgH="1733436" progId="Excel.Sheet.8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4140200"/>
                        <a:ext cx="3752850" cy="177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56464"/>
              </p:ext>
            </p:extLst>
          </p:nvPr>
        </p:nvGraphicFramePr>
        <p:xfrm>
          <a:off x="2671763" y="998538"/>
          <a:ext cx="2474912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8" name="Munkalap" r:id="rId5" imgW="2238267" imgH="1476261" progId="Excel.Sheet.8">
                  <p:embed/>
                </p:oleObj>
              </mc:Choice>
              <mc:Fallback>
                <p:oleObj name="Munkalap" r:id="rId5" imgW="2238267" imgH="1476261" progId="Excel.Sheet.8">
                  <p:embed/>
                  <p:pic>
                    <p:nvPicPr>
                      <p:cNvPr id="6147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998538"/>
                        <a:ext cx="2474912" cy="163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444226"/>
              </p:ext>
            </p:extLst>
          </p:nvPr>
        </p:nvGraphicFramePr>
        <p:xfrm>
          <a:off x="468313" y="1125538"/>
          <a:ext cx="21971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9" name="Diagram" r:id="rId7" imgW="6096000" imgH="4067203" progId="MSGraph.Chart.8">
                  <p:embed followColorScheme="full"/>
                </p:oleObj>
              </mc:Choice>
              <mc:Fallback>
                <p:oleObj name="Diagram" r:id="rId7" imgW="6096000" imgH="4067203" progId="MSGraph.Chart.8">
                  <p:embed followColorScheme="full"/>
                  <p:pic>
                    <p:nvPicPr>
                      <p:cNvPr id="6148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2197100" cy="1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589606"/>
              </p:ext>
            </p:extLst>
          </p:nvPr>
        </p:nvGraphicFramePr>
        <p:xfrm>
          <a:off x="5384800" y="774700"/>
          <a:ext cx="2630488" cy="199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20" name="Munkalap" r:id="rId9" imgW="3362385" imgH="2552558" progId="Excel.Sheet.8">
                  <p:embed/>
                </p:oleObj>
              </mc:Choice>
              <mc:Fallback>
                <p:oleObj name="Munkalap" r:id="rId9" imgW="3362385" imgH="2552558" progId="Excel.Sheet.8">
                  <p:embed/>
                  <p:pic>
                    <p:nvPicPr>
                      <p:cNvPr id="6149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774700"/>
                        <a:ext cx="2630488" cy="199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449034"/>
              </p:ext>
            </p:extLst>
          </p:nvPr>
        </p:nvGraphicFramePr>
        <p:xfrm>
          <a:off x="445528" y="2678131"/>
          <a:ext cx="21590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21" name="Diagram" r:id="rId11" imgW="6096000" imgH="4067203" progId="MSGraph.Chart.8">
                  <p:embed followColorScheme="full"/>
                </p:oleObj>
              </mc:Choice>
              <mc:Fallback>
                <p:oleObj name="Diagram" r:id="rId11" imgW="6096000" imgH="4067203" progId="MSGraph.Chart.8">
                  <p:embed followColorScheme="full"/>
                  <p:pic>
                    <p:nvPicPr>
                      <p:cNvPr id="615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528" y="2678131"/>
                        <a:ext cx="215900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87131"/>
              </p:ext>
            </p:extLst>
          </p:nvPr>
        </p:nvGraphicFramePr>
        <p:xfrm>
          <a:off x="2768600" y="2489200"/>
          <a:ext cx="2324100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22" name="Munkalap" r:id="rId13" imgW="2247852" imgH="1695436" progId="Excel.Sheet.8">
                  <p:embed/>
                </p:oleObj>
              </mc:Choice>
              <mc:Fallback>
                <p:oleObj name="Munkalap" r:id="rId13" imgW="2247852" imgH="1695436" progId="Excel.Sheet.8">
                  <p:embed/>
                  <p:pic>
                    <p:nvPicPr>
                      <p:cNvPr id="61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489200"/>
                        <a:ext cx="2324100" cy="175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77712"/>
              </p:ext>
            </p:extLst>
          </p:nvPr>
        </p:nvGraphicFramePr>
        <p:xfrm>
          <a:off x="4940300" y="2405063"/>
          <a:ext cx="3595688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23" name="Munkalap" r:id="rId15" imgW="4257615" imgH="2181381" progId="Excel.Sheet.8">
                  <p:embed/>
                </p:oleObj>
              </mc:Choice>
              <mc:Fallback>
                <p:oleObj name="Munkalap" r:id="rId15" imgW="4257615" imgH="2181381" progId="Excel.Sheet.8">
                  <p:embed/>
                  <p:pic>
                    <p:nvPicPr>
                      <p:cNvPr id="61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2405063"/>
                        <a:ext cx="3595688" cy="1843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678450"/>
              </p:ext>
            </p:extLst>
          </p:nvPr>
        </p:nvGraphicFramePr>
        <p:xfrm>
          <a:off x="468313" y="4437063"/>
          <a:ext cx="215900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24" name="Diagram" r:id="rId17" imgW="6096000" imgH="4067203" progId="MSGraph.Chart.8">
                  <p:embed followColorScheme="full"/>
                </p:oleObj>
              </mc:Choice>
              <mc:Fallback>
                <p:oleObj name="Diagram" r:id="rId17" imgW="6096000" imgH="4067203" progId="MSGraph.Chart.8">
                  <p:embed followColorScheme="full"/>
                  <p:pic>
                    <p:nvPicPr>
                      <p:cNvPr id="615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437063"/>
                        <a:ext cx="215900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780538"/>
              </p:ext>
            </p:extLst>
          </p:nvPr>
        </p:nvGraphicFramePr>
        <p:xfrm>
          <a:off x="4792663" y="3887788"/>
          <a:ext cx="3919537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25" name="Munkalap" r:id="rId19" imgW="4257615" imgH="1962207" progId="Excel.Sheet.8">
                  <p:embed/>
                </p:oleObj>
              </mc:Choice>
              <mc:Fallback>
                <p:oleObj name="Munkalap" r:id="rId19" imgW="4257615" imgH="1962207" progId="Excel.Sheet.8">
                  <p:embed/>
                  <p:pic>
                    <p:nvPicPr>
                      <p:cNvPr id="615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3887788"/>
                        <a:ext cx="3919537" cy="18081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-2877" y="1340768"/>
            <a:ext cx="46166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Biológia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-2877" y="3068960"/>
            <a:ext cx="46166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-2877" y="4725144"/>
            <a:ext cx="46166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Kémia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280660" y="1344602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8633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8121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6257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280660" y="3001871"/>
            <a:ext cx="899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3427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2755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2245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298656" y="4517536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746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704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475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116013" y="476250"/>
            <a:ext cx="6911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középszintű vizsgaeredmények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összehasonlítása </a:t>
            </a:r>
            <a:b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korábbi vizsgarendszer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2013.</a:t>
            </a:r>
            <a:r>
              <a:rPr lang="hu-H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hu-H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01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3005" y="6232124"/>
            <a:ext cx="2831245" cy="2840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1000" b="1" dirty="0" smtClean="0">
                <a:latin typeface="+mn-lt"/>
              </a:rPr>
              <a:t>* Korábbi vizsgaidőszakokban „szakközépiskola”</a:t>
            </a:r>
            <a:br>
              <a:rPr lang="hu-HU" sz="1000" b="1" dirty="0" smtClean="0">
                <a:latin typeface="+mn-lt"/>
              </a:rPr>
            </a:br>
            <a:r>
              <a:rPr lang="hu-HU" sz="1000" b="1" dirty="0" smtClean="0">
                <a:latin typeface="+mn-lt"/>
              </a:rPr>
              <a:t>** Két éves érettségire felkészítő képzés</a:t>
            </a:r>
            <a:endParaRPr lang="hu-HU" sz="1000" b="1" dirty="0" smtClean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53703" name="Group 10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41099656"/>
              </p:ext>
            </p:extLst>
          </p:nvPr>
        </p:nvGraphicFramePr>
        <p:xfrm>
          <a:off x="439962" y="849994"/>
          <a:ext cx="8280598" cy="5056263"/>
        </p:xfrm>
        <a:graphic>
          <a:graphicData uri="http://schemas.openxmlformats.org/drawingml/2006/table">
            <a:tbl>
              <a:tblPr/>
              <a:tblGrid>
                <a:gridCol w="1223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8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6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Vizsgatárgy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Összes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Gimnázium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Szakgimnázium*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Szakközépiskola**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Felnőttoktatás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Magyar nyelv és irodalom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58,09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60,76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60,74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68,58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71,23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70,35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49,90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52,72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53,63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45,55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45,28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47,52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47,45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Történelem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57,59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59,53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60,33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66,91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68,79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68,91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50,51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52,62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54,04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48,18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47,96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49,61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49,95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Matematika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45,63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49,19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52,13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55,11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59,19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63,13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38,88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42,79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44,66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36,12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33,11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33,60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35,41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Angol nyelv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61,35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63,24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61,93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74,06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76,63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74,26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52,52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53,75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53,33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48,17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42,37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42,07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41,46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Német nyelv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56,02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60,53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58,66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69,48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75,54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73,63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46,80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48,92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47,56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38,94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39,43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42,21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40,32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Fizika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67,14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72,09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74,52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72,72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77,72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77,73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56,77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59,67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60,73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nem</a:t>
                      </a:r>
                      <a:r>
                        <a:rPr lang="hu-HU" sz="1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volt vizsgázó</a:t>
                      </a:r>
                      <a:endParaRPr lang="hu-HU" sz="14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48,68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50,64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50,54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Kémia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64,95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62,93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73,63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69,73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68,94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75,78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58,14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52,94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75,14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45,00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56,79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54,94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52,06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4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Biológia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57,97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60,43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60,44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64,08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66,91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65,16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51,85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53,27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55,11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41,76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51,80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53,66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52,21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9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Informatika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62,77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59,36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69,02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71,56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68,80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72,92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57,63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52,07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64,44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55,80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49,28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  44,02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47,89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7970" name="Text Box 3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0"/>
            <a:ext cx="8351837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u-HU" sz="1800" b="1" dirty="0" smtClean="0">
                <a:latin typeface="Arial" panose="020B0604020202020204" pitchFamily="34" charset="0"/>
              </a:rPr>
              <a:t>Az egyes vizsgázói rétegek átlageredményeinek összehasonlítása </a:t>
            </a:r>
            <a:br>
              <a:rPr lang="hu-HU" sz="1800" b="1" dirty="0" smtClean="0">
                <a:latin typeface="Arial" panose="020B0604020202020204" pitchFamily="34" charset="0"/>
              </a:rPr>
            </a:br>
            <a:r>
              <a:rPr lang="hu-HU" sz="1800" b="1" dirty="0" smtClean="0">
                <a:latin typeface="Arial" panose="020B0604020202020204" pitchFamily="34" charset="0"/>
              </a:rPr>
              <a:t>%-</a:t>
            </a:r>
            <a:r>
              <a:rPr lang="hu-HU" sz="1800" b="1" dirty="0" err="1" smtClean="0">
                <a:latin typeface="Arial" panose="020B0604020202020204" pitchFamily="34" charset="0"/>
              </a:rPr>
              <a:t>ban</a:t>
            </a:r>
            <a:r>
              <a:rPr lang="hu-HU" sz="1800" b="1" dirty="0" smtClean="0">
                <a:latin typeface="Arial" panose="020B0604020202020204" pitchFamily="34" charset="0"/>
              </a:rPr>
              <a:t>, középszinten </a:t>
            </a:r>
            <a:r>
              <a:rPr lang="hu-HU" sz="1000" dirty="0" smtClean="0">
                <a:latin typeface="Arial" panose="020B0604020202020204" pitchFamily="34" charset="0"/>
              </a:rPr>
              <a:t>2015</a:t>
            </a:r>
            <a:r>
              <a:rPr lang="hu-HU" sz="1200" dirty="0" smtClean="0">
                <a:latin typeface="Arial" panose="020B0604020202020204" pitchFamily="34" charset="0"/>
              </a:rPr>
              <a:t>. – 2016</a:t>
            </a:r>
            <a:r>
              <a:rPr lang="hu-HU" sz="1400" dirty="0" smtClean="0">
                <a:latin typeface="Arial" panose="020B0604020202020204" pitchFamily="34" charset="0"/>
              </a:rPr>
              <a:t>. – </a:t>
            </a:r>
            <a:r>
              <a:rPr lang="hu-HU" sz="1400" b="1" dirty="0" smtClean="0">
                <a:latin typeface="Arial" panose="020B0604020202020204" pitchFamily="34" charset="0"/>
              </a:rPr>
              <a:t>2017.</a:t>
            </a:r>
            <a:endParaRPr lang="hu-HU" sz="14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351837" cy="993775"/>
          </a:xfrm>
        </p:spPr>
        <p:txBody>
          <a:bodyPr/>
          <a:lstStyle/>
          <a:p>
            <a:pPr algn="ctr" eaLnBrk="1" hangingPunct="1"/>
            <a:r>
              <a:rPr lang="hu-HU" sz="1800" b="1" dirty="0" smtClean="0">
                <a:latin typeface="Arial" panose="020B0604020202020204" pitchFamily="34" charset="0"/>
              </a:rPr>
              <a:t>Az egyes vizsgázói rétegek átlageredményeinek összehasonlítása </a:t>
            </a:r>
            <a:br>
              <a:rPr lang="hu-HU" sz="1800" b="1" dirty="0" smtClean="0">
                <a:latin typeface="Arial" panose="020B0604020202020204" pitchFamily="34" charset="0"/>
              </a:rPr>
            </a:br>
            <a:r>
              <a:rPr lang="hu-HU" sz="1800" b="1" dirty="0" smtClean="0">
                <a:latin typeface="Arial" panose="020B0604020202020204" pitchFamily="34" charset="0"/>
              </a:rPr>
              <a:t>%-ban, emelt szinten </a:t>
            </a:r>
            <a:r>
              <a:rPr lang="hu-HU" sz="1000" dirty="0" smtClean="0">
                <a:latin typeface="Arial" panose="020B0604020202020204" pitchFamily="34" charset="0"/>
              </a:rPr>
              <a:t>2015</a:t>
            </a:r>
            <a:r>
              <a:rPr lang="hu-HU" sz="1200" dirty="0" smtClean="0">
                <a:latin typeface="Arial" panose="020B0604020202020204" pitchFamily="34" charset="0"/>
              </a:rPr>
              <a:t>. – 2016</a:t>
            </a:r>
            <a:r>
              <a:rPr lang="hu-HU" sz="1400" dirty="0" smtClean="0">
                <a:latin typeface="Arial" panose="020B0604020202020204" pitchFamily="34" charset="0"/>
              </a:rPr>
              <a:t>. – </a:t>
            </a:r>
            <a:r>
              <a:rPr lang="hu-HU" sz="1400" b="1" dirty="0" smtClean="0">
                <a:latin typeface="Arial" panose="020B0604020202020204" pitchFamily="34" charset="0"/>
              </a:rPr>
              <a:t>2017.</a:t>
            </a:r>
            <a:endParaRPr lang="hu-HU" sz="14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7251" name="Group 27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78933451"/>
              </p:ext>
            </p:extLst>
          </p:nvPr>
        </p:nvGraphicFramePr>
        <p:xfrm>
          <a:off x="251520" y="836713"/>
          <a:ext cx="8614742" cy="5065325"/>
        </p:xfrm>
        <a:graphic>
          <a:graphicData uri="http://schemas.openxmlformats.org/drawingml/2006/table">
            <a:tbl>
              <a:tblPr/>
              <a:tblGrid>
                <a:gridCol w="1177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2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6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2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Vizsgatárgy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Összes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Gimnázium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Szakgimnázium*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Szakközépiskola**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Felnőttoktatás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Magyar nyelv és irodalom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60,86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59,96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65,63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64,12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 63,21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53,96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54,34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57,24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47,58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45,92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Történelem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65,38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66,40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66,31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68,93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69,92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69,37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58,45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58,85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46,53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52,47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52,39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52,51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Matematika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70,94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66,61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73,40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68,89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62,14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 59,14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55,24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48,12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48,33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40,53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Angol nyelv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69,32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71,57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73,23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71,64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74,04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75,54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65,40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67,48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69,78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62,89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61,22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60,52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62,68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Német nyelv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73,06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73,38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75,02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75,70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69,55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 69,72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72,00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59,67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6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Fizika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69,18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70,39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71,63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73,40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74,41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61,03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63,53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37,00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49,50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 51,12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Kémia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60,00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65,54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63,69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62,11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 67,53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57,76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60,71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61,39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38,93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57,62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 52,97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Biológia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64,85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 68,83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65,23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66,63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70,91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66,43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53,59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58,86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52,43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58,00 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58,96</a:t>
                      </a:r>
                      <a:endParaRPr lang="hu-HU" sz="1200" b="1" kern="1200" dirty="0" smtClean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58,72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Informatika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60,43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64,81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65,53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64,77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 67,87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68,44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59,99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 64,89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49,00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48,44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58,74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8994" name="Text Box 6"/>
          <p:cNvSpPr txBox="1">
            <a:spLocks noChangeArrowheads="1"/>
          </p:cNvSpPr>
          <p:nvPr/>
        </p:nvSpPr>
        <p:spPr bwMode="auto">
          <a:xfrm>
            <a:off x="6188538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3005" y="6232124"/>
            <a:ext cx="2831245" cy="284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1000" b="1" smtClean="0">
                <a:latin typeface="+mn-lt"/>
              </a:rPr>
              <a:t>* Korábbi vizsgaidőszakokban „szakközépiskola”</a:t>
            </a:r>
            <a:br>
              <a:rPr lang="hu-HU" sz="1000" b="1" smtClean="0">
                <a:latin typeface="+mn-lt"/>
              </a:rPr>
            </a:br>
            <a:r>
              <a:rPr lang="hu-HU" sz="1000" b="1" smtClean="0">
                <a:latin typeface="+mn-lt"/>
              </a:rPr>
              <a:t>** Két éves érettségire felkészítő képzés</a:t>
            </a:r>
            <a:endParaRPr lang="hu-HU" sz="1000" b="1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19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375670"/>
              </p:ext>
            </p:extLst>
          </p:nvPr>
        </p:nvGraphicFramePr>
        <p:xfrm>
          <a:off x="4421188" y="2171700"/>
          <a:ext cx="431165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6" name="Munkalap" r:id="rId3" imgW="4248030" imgH="2076592" progId="Excel.Sheet.8">
                  <p:embed/>
                </p:oleObj>
              </mc:Choice>
              <mc:Fallback>
                <p:oleObj name="Munkalap" r:id="rId3" imgW="4248030" imgH="2076592" progId="Excel.Sheet.8">
                  <p:embed/>
                  <p:pic>
                    <p:nvPicPr>
                      <p:cNvPr id="717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2171700"/>
                        <a:ext cx="4311650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952074"/>
              </p:ext>
            </p:extLst>
          </p:nvPr>
        </p:nvGraphicFramePr>
        <p:xfrm>
          <a:off x="855663" y="3992563"/>
          <a:ext cx="4014787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7" name="Munkalap" r:id="rId5" imgW="4276785" imgH="2419364" progId="Excel.Sheet.8">
                  <p:embed/>
                </p:oleObj>
              </mc:Choice>
              <mc:Fallback>
                <p:oleObj name="Munkalap" r:id="rId5" imgW="4276785" imgH="2419364" progId="Excel.Sheet.8">
                  <p:embed/>
                  <p:pic>
                    <p:nvPicPr>
                      <p:cNvPr id="7171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3992563"/>
                        <a:ext cx="4014787" cy="2270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953468"/>
              </p:ext>
            </p:extLst>
          </p:nvPr>
        </p:nvGraphicFramePr>
        <p:xfrm>
          <a:off x="889000" y="2057400"/>
          <a:ext cx="3859213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8" name="Munkalap" r:id="rId7" imgW="4276785" imgH="2504961" progId="Excel.Sheet.8">
                  <p:embed/>
                </p:oleObj>
              </mc:Choice>
              <mc:Fallback>
                <p:oleObj name="Munkalap" r:id="rId7" imgW="4276785" imgH="2504961" progId="Excel.Sheet.8">
                  <p:embed/>
                  <p:pic>
                    <p:nvPicPr>
                      <p:cNvPr id="717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2057400"/>
                        <a:ext cx="3859213" cy="226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807266"/>
              </p:ext>
            </p:extLst>
          </p:nvPr>
        </p:nvGraphicFramePr>
        <p:xfrm>
          <a:off x="4498975" y="4040188"/>
          <a:ext cx="4165600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9" name="Munkalap" r:id="rId9" imgW="4286370" imgH="2162189" progId="Excel.Sheet.8">
                  <p:embed/>
                </p:oleObj>
              </mc:Choice>
              <mc:Fallback>
                <p:oleObj name="Munkalap" r:id="rId9" imgW="4286370" imgH="2162189" progId="Excel.Sheet.8">
                  <p:embed/>
                  <p:pic>
                    <p:nvPicPr>
                      <p:cNvPr id="717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4040188"/>
                        <a:ext cx="4165600" cy="21034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2433" y="1196752"/>
            <a:ext cx="43088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Mindenki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52433" y="2924944"/>
            <a:ext cx="4308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Gimnázium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28506" y="4417536"/>
            <a:ext cx="430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Szakgimnázium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835150" y="83661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Történelem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156176" y="836712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907704" y="2564904"/>
            <a:ext cx="223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31922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30441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30498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580112" y="2564904"/>
            <a:ext cx="223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32541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30893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30747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908175" y="4437063"/>
            <a:ext cx="223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30587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29233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25478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588094" y="4437063"/>
            <a:ext cx="2305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29582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28005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24312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587054"/>
              </p:ext>
            </p:extLst>
          </p:nvPr>
        </p:nvGraphicFramePr>
        <p:xfrm>
          <a:off x="768350" y="452438"/>
          <a:ext cx="429895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0" name="Munkalap" r:id="rId11" imgW="4295955" imgH="2257382" progId="Excel.Sheet.8">
                  <p:embed/>
                </p:oleObj>
              </mc:Choice>
              <mc:Fallback>
                <p:oleObj name="Munkalap" r:id="rId11" imgW="4295955" imgH="2257382" progId="Excel.Sheet.8">
                  <p:embed/>
                  <p:pic>
                    <p:nvPicPr>
                      <p:cNvPr id="717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452438"/>
                        <a:ext cx="4298950" cy="226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43199325"/>
              </p:ext>
            </p:extLst>
          </p:nvPr>
        </p:nvGraphicFramePr>
        <p:xfrm>
          <a:off x="4462463" y="452438"/>
          <a:ext cx="4338637" cy="211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1" name="Munkalap" r:id="rId13" imgW="4295955" imgH="2095400" progId="Excel.Sheet.8">
                  <p:embed/>
                </p:oleObj>
              </mc:Choice>
              <mc:Fallback>
                <p:oleObj name="Munkalap" r:id="rId13" imgW="4295955" imgH="2095400" progId="Excel.Sheet.8">
                  <p:embed/>
                  <p:pic>
                    <p:nvPicPr>
                      <p:cNvPr id="7175" name="Object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3" y="452438"/>
                        <a:ext cx="4338637" cy="211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8"/>
          <p:cNvSpPr txBox="1">
            <a:spLocks noChangeArrowheads="1"/>
          </p:cNvSpPr>
          <p:nvPr/>
        </p:nvSpPr>
        <p:spPr>
          <a:xfrm>
            <a:off x="179388" y="115888"/>
            <a:ext cx="8856662" cy="8651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gimnáziumi és a szakgimnáziumi tanulók középszintű </a:t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eredményeinek összehasonlítása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hu-HU" sz="2000" b="1" dirty="0" smtClean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14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77720" y="404813"/>
            <a:ext cx="85693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A vizsgaszervezés néhány számadata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2808287" cy="119697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</a:rPr>
              <a:t>Az írásbeli feladatsorok száma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4213" y="2997200"/>
            <a:ext cx="2447925" cy="119697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</a:rPr>
              <a:t>A tételkészítő bizottságok száma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300192" y="3394323"/>
            <a:ext cx="1944687" cy="36933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dirty="0" smtClean="0">
                <a:solidFill>
                  <a:schemeClr val="bg1"/>
                </a:solidFill>
              </a:rPr>
              <a:t>80</a:t>
            </a:r>
            <a:r>
              <a:rPr lang="hu-HU" sz="1200" b="1" dirty="0" smtClean="0">
                <a:solidFill>
                  <a:schemeClr val="bg1"/>
                </a:solidFill>
              </a:rPr>
              <a:t>  73  </a:t>
            </a:r>
            <a:r>
              <a:rPr lang="hu-HU" sz="1400" b="1" dirty="0" smtClean="0">
                <a:solidFill>
                  <a:schemeClr val="bg1"/>
                </a:solidFill>
              </a:rPr>
              <a:t>70 </a:t>
            </a:r>
            <a:r>
              <a:rPr lang="hu-HU" sz="1600" b="1" dirty="0" smtClean="0">
                <a:solidFill>
                  <a:schemeClr val="bg1"/>
                </a:solidFill>
              </a:rPr>
              <a:t> 73 </a:t>
            </a:r>
            <a:r>
              <a:rPr lang="hu-HU" b="1" dirty="0" smtClean="0">
                <a:solidFill>
                  <a:schemeClr val="bg1"/>
                </a:solidFill>
              </a:rPr>
              <a:t>83</a:t>
            </a:r>
            <a:endParaRPr lang="hu-HU" sz="1600" b="1" dirty="0">
              <a:solidFill>
                <a:schemeClr val="bg1"/>
              </a:solidFill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341438"/>
            <a:ext cx="1176337" cy="187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076825" y="1341438"/>
            <a:ext cx="3816350" cy="1323439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 dirty="0" smtClean="0">
                <a:solidFill>
                  <a:schemeClr val="bg1"/>
                </a:solidFill>
              </a:rPr>
              <a:t>298  </a:t>
            </a:r>
            <a:r>
              <a:rPr lang="hu-HU" sz="1200" dirty="0" smtClean="0">
                <a:solidFill>
                  <a:schemeClr val="bg1"/>
                </a:solidFill>
              </a:rPr>
              <a:t>214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1400" dirty="0" smtClean="0">
                <a:solidFill>
                  <a:schemeClr val="bg1"/>
                </a:solidFill>
              </a:rPr>
              <a:t>271</a:t>
            </a:r>
            <a:r>
              <a:rPr lang="hu-HU" sz="1600" dirty="0" smtClean="0">
                <a:solidFill>
                  <a:schemeClr val="bg1"/>
                </a:solidFill>
              </a:rPr>
              <a:t> 209 </a:t>
            </a:r>
            <a:r>
              <a:rPr lang="hu-HU" b="1" dirty="0" smtClean="0">
                <a:solidFill>
                  <a:schemeClr val="bg1"/>
                </a:solidFill>
              </a:rPr>
              <a:t>248</a:t>
            </a:r>
            <a:r>
              <a:rPr lang="hu-HU" sz="1600" b="1" dirty="0" smtClean="0">
                <a:solidFill>
                  <a:schemeClr val="bg1"/>
                </a:solidFill>
              </a:rPr>
              <a:t>  </a:t>
            </a:r>
            <a:r>
              <a:rPr lang="hu-HU" sz="2000" b="1" dirty="0" smtClean="0">
                <a:solidFill>
                  <a:schemeClr val="bg1"/>
                </a:solidFill>
              </a:rPr>
              <a:t>írásbeli </a:t>
            </a:r>
            <a:r>
              <a:rPr lang="hu-HU" sz="2000" b="1" dirty="0">
                <a:solidFill>
                  <a:schemeClr val="bg1"/>
                </a:solidFill>
              </a:rPr>
              <a:t>feladatsor 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1000" dirty="0" smtClean="0">
                <a:solidFill>
                  <a:schemeClr val="bg1"/>
                </a:solidFill>
              </a:rPr>
              <a:t>42  </a:t>
            </a:r>
            <a:r>
              <a:rPr lang="hu-HU" sz="1200" dirty="0" smtClean="0">
                <a:solidFill>
                  <a:schemeClr val="bg1"/>
                </a:solidFill>
              </a:rPr>
              <a:t>38  </a:t>
            </a:r>
            <a:r>
              <a:rPr lang="hu-HU" sz="1400" dirty="0" smtClean="0">
                <a:solidFill>
                  <a:schemeClr val="bg1"/>
                </a:solidFill>
              </a:rPr>
              <a:t>42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1600" dirty="0" smtClean="0">
                <a:solidFill>
                  <a:schemeClr val="bg1"/>
                </a:solidFill>
              </a:rPr>
              <a:t>40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41 </a:t>
            </a:r>
            <a:r>
              <a:rPr lang="hu-HU" sz="2000" b="1" dirty="0" smtClean="0">
                <a:solidFill>
                  <a:schemeClr val="bg1"/>
                </a:solidFill>
              </a:rPr>
              <a:t>hanganyag </a:t>
            </a:r>
            <a:r>
              <a:rPr lang="hu-HU" sz="2000" b="1" dirty="0">
                <a:solidFill>
                  <a:schemeClr val="bg1"/>
                </a:solidFill>
              </a:rPr>
              <a:t/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>
                <a:solidFill>
                  <a:schemeClr val="bg1"/>
                </a:solidFill>
              </a:rPr>
              <a:t>– a honlapon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005263"/>
            <a:ext cx="2519363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539750" y="4365625"/>
            <a:ext cx="2881313" cy="119697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</a:rPr>
              <a:t>A vizsgabizottságok száma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6516216" y="4509120"/>
            <a:ext cx="2162175" cy="738664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dirty="0" smtClean="0">
                <a:solidFill>
                  <a:schemeClr val="bg1"/>
                </a:solidFill>
              </a:rPr>
              <a:t>3524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1200" dirty="0" smtClean="0">
                <a:solidFill>
                  <a:schemeClr val="bg1"/>
                </a:solidFill>
              </a:rPr>
              <a:t>3416</a:t>
            </a:r>
            <a:r>
              <a:rPr lang="hu-HU" sz="1200" b="1" dirty="0" smtClean="0">
                <a:solidFill>
                  <a:schemeClr val="bg1"/>
                </a:solidFill>
              </a:rPr>
              <a:t> </a:t>
            </a:r>
            <a:r>
              <a:rPr lang="hu-HU" sz="1400" b="1" dirty="0" smtClean="0">
                <a:solidFill>
                  <a:schemeClr val="bg1"/>
                </a:solidFill>
              </a:rPr>
              <a:t>3325 </a:t>
            </a:r>
            <a:r>
              <a:rPr lang="hu-HU" sz="1600" b="1" dirty="0" smtClean="0">
                <a:solidFill>
                  <a:schemeClr val="bg1"/>
                </a:solidFill>
              </a:rPr>
              <a:t>3242 </a:t>
            </a:r>
            <a:r>
              <a:rPr lang="hu-HU" b="1" dirty="0" smtClean="0">
                <a:solidFill>
                  <a:schemeClr val="bg1"/>
                </a:solidFill>
              </a:rPr>
              <a:t>3187</a:t>
            </a:r>
            <a:endParaRPr lang="hu-H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 txBox="1">
            <a:spLocks noChangeArrowheads="1"/>
          </p:cNvSpPr>
          <p:nvPr/>
        </p:nvSpPr>
        <p:spPr>
          <a:xfrm>
            <a:off x="179388" y="115888"/>
            <a:ext cx="8856662" cy="8651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gimnáziumi és a szakgimnáziumi tanulók középszintű </a:t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eredményeinek összehasonlítása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hu-HU" sz="2000" b="1" dirty="0" smtClean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338372"/>
              </p:ext>
            </p:extLst>
          </p:nvPr>
        </p:nvGraphicFramePr>
        <p:xfrm>
          <a:off x="744538" y="647700"/>
          <a:ext cx="3859212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0" name="Munkalap" r:id="rId3" imgW="4295955" imgH="2238190" progId="Excel.Sheet.8">
                  <p:embed/>
                </p:oleObj>
              </mc:Choice>
              <mc:Fallback>
                <p:oleObj name="Munkalap" r:id="rId3" imgW="4295955" imgH="2238190" progId="Excel.Sheet.8">
                  <p:embed/>
                  <p:pic>
                    <p:nvPicPr>
                      <p:cNvPr id="8194" name="Object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647700"/>
                        <a:ext cx="3859212" cy="200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074363"/>
              </p:ext>
            </p:extLst>
          </p:nvPr>
        </p:nvGraphicFramePr>
        <p:xfrm>
          <a:off x="4864100" y="2214563"/>
          <a:ext cx="3030538" cy="221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1" name="Munkalap" r:id="rId5" imgW="3657600" imgH="2676539" progId="Excel.Sheet.8">
                  <p:embed/>
                </p:oleObj>
              </mc:Choice>
              <mc:Fallback>
                <p:oleObj name="Munkalap" r:id="rId5" imgW="3657600" imgH="2676539" progId="Excel.Sheet.8">
                  <p:embed/>
                  <p:pic>
                    <p:nvPicPr>
                      <p:cNvPr id="8195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2214563"/>
                        <a:ext cx="3030538" cy="221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278635"/>
              </p:ext>
            </p:extLst>
          </p:nvPr>
        </p:nvGraphicFramePr>
        <p:xfrm>
          <a:off x="438943" y="3978201"/>
          <a:ext cx="4357688" cy="209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2" name="Munkalap" r:id="rId7" imgW="4267200" imgH="2047804" progId="Excel.Sheet.8">
                  <p:embed/>
                </p:oleObj>
              </mc:Choice>
              <mc:Fallback>
                <p:oleObj name="Munkalap" r:id="rId7" imgW="4267200" imgH="2047804" progId="Excel.Sheet.8">
                  <p:embed/>
                  <p:pic>
                    <p:nvPicPr>
                      <p:cNvPr id="8196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" y="3978201"/>
                        <a:ext cx="4357688" cy="209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548424"/>
              </p:ext>
            </p:extLst>
          </p:nvPr>
        </p:nvGraphicFramePr>
        <p:xfrm>
          <a:off x="4554538" y="647700"/>
          <a:ext cx="38862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3" name="Munkalap" r:id="rId9" imgW="4257615" imgH="2124189" progId="Excel.Sheet.8">
                  <p:embed/>
                </p:oleObj>
              </mc:Choice>
              <mc:Fallback>
                <p:oleObj name="Munkalap" r:id="rId9" imgW="4257615" imgH="2124189" progId="Excel.Sheet.8">
                  <p:embed/>
                  <p:pic>
                    <p:nvPicPr>
                      <p:cNvPr id="8197" name="Object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647700"/>
                        <a:ext cx="3886200" cy="1938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696593"/>
              </p:ext>
            </p:extLst>
          </p:nvPr>
        </p:nvGraphicFramePr>
        <p:xfrm>
          <a:off x="555625" y="2344738"/>
          <a:ext cx="4235450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4" name="Munkalap" r:id="rId11" imgW="4267200" imgH="2114593" progId="Excel.Sheet.8">
                  <p:embed/>
                </p:oleObj>
              </mc:Choice>
              <mc:Fallback>
                <p:oleObj name="Munkalap" r:id="rId11" imgW="4267200" imgH="2114593" progId="Excel.Sheet.8">
                  <p:embed/>
                  <p:pic>
                    <p:nvPicPr>
                      <p:cNvPr id="81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2344738"/>
                        <a:ext cx="4235450" cy="1924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577837"/>
              </p:ext>
            </p:extLst>
          </p:nvPr>
        </p:nvGraphicFramePr>
        <p:xfrm>
          <a:off x="4600575" y="3968750"/>
          <a:ext cx="4059238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5" name="Munkalap" r:id="rId13" imgW="4257615" imgH="2209786" progId="Excel.Sheet.8">
                  <p:embed/>
                </p:oleObj>
              </mc:Choice>
              <mc:Fallback>
                <p:oleObj name="Munkalap" r:id="rId13" imgW="4257615" imgH="2209786" progId="Excel.Sheet.8">
                  <p:embed/>
                  <p:pic>
                    <p:nvPicPr>
                      <p:cNvPr id="81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3968750"/>
                        <a:ext cx="4059238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07288" y="1246114"/>
            <a:ext cx="430887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Mindenki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80301" y="2913026"/>
            <a:ext cx="4308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Gimnázium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07287" y="4327415"/>
            <a:ext cx="430887" cy="161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Szakgimnázium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455648" y="944318"/>
            <a:ext cx="26828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 nyelv és irodalom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064250" y="939504"/>
            <a:ext cx="1749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Angol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547813" y="2636838"/>
            <a:ext cx="215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34858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33327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33304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616574" y="2636838"/>
            <a:ext cx="2087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24194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24247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24614 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646704" y="4373323"/>
            <a:ext cx="2136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30899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29492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25750 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543550" y="4385079"/>
            <a:ext cx="21605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21015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20057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17485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790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9621" y="94954"/>
            <a:ext cx="8229600" cy="908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emelt szintű eredmények megoszlása </a:t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2013.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2017.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403330"/>
              </p:ext>
            </p:extLst>
          </p:nvPr>
        </p:nvGraphicFramePr>
        <p:xfrm>
          <a:off x="5046663" y="2333625"/>
          <a:ext cx="3665537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4" name="Munkalap" r:id="rId3" imgW="4295955" imgH="2504961" progId="Excel.Sheet.8">
                  <p:embed/>
                </p:oleObj>
              </mc:Choice>
              <mc:Fallback>
                <p:oleObj name="Munkalap" r:id="rId3" imgW="4295955" imgH="2504961" progId="Excel.Sheet.8">
                  <p:embed/>
                  <p:pic>
                    <p:nvPicPr>
                      <p:cNvPr id="9218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2333625"/>
                        <a:ext cx="3665537" cy="213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979256"/>
              </p:ext>
            </p:extLst>
          </p:nvPr>
        </p:nvGraphicFramePr>
        <p:xfrm>
          <a:off x="273050" y="3919538"/>
          <a:ext cx="4508500" cy="225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5" name="Munkalap" r:id="rId5" imgW="4276785" imgH="2142997" progId="Excel.Sheet.8">
                  <p:embed/>
                </p:oleObj>
              </mc:Choice>
              <mc:Fallback>
                <p:oleObj name="Munkalap" r:id="rId5" imgW="4276785" imgH="2142997" progId="Excel.Sheet.8">
                  <p:embed/>
                  <p:pic>
                    <p:nvPicPr>
                      <p:cNvPr id="9219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3919538"/>
                        <a:ext cx="4508500" cy="225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594007"/>
              </p:ext>
            </p:extLst>
          </p:nvPr>
        </p:nvGraphicFramePr>
        <p:xfrm>
          <a:off x="4876800" y="593725"/>
          <a:ext cx="3873500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6" name="Munkalap" r:id="rId7" imgW="4276785" imgH="2362172" progId="Excel.Sheet.8">
                  <p:embed/>
                </p:oleObj>
              </mc:Choice>
              <mc:Fallback>
                <p:oleObj name="Munkalap" r:id="rId7" imgW="4276785" imgH="2362172" progId="Excel.Sheet.8">
                  <p:embed/>
                  <p:pic>
                    <p:nvPicPr>
                      <p:cNvPr id="922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93725"/>
                        <a:ext cx="3873500" cy="213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282510"/>
              </p:ext>
            </p:extLst>
          </p:nvPr>
        </p:nvGraphicFramePr>
        <p:xfrm>
          <a:off x="88900" y="2209800"/>
          <a:ext cx="4676775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7" name="Munkalap" r:id="rId9" imgW="4286370" imgH="2038208" progId="Excel.Sheet.8">
                  <p:embed/>
                </p:oleObj>
              </mc:Choice>
              <mc:Fallback>
                <p:oleObj name="Munkalap" r:id="rId9" imgW="4286370" imgH="2038208" progId="Excel.Sheet.8">
                  <p:embed/>
                  <p:pic>
                    <p:nvPicPr>
                      <p:cNvPr id="922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2209800"/>
                        <a:ext cx="4676775" cy="2222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321948"/>
              </p:ext>
            </p:extLst>
          </p:nvPr>
        </p:nvGraphicFramePr>
        <p:xfrm>
          <a:off x="4566740" y="3940471"/>
          <a:ext cx="4425950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8" name="Munkalap" r:id="rId11" imgW="4295955" imgH="2190594" progId="Excel.Sheet.8">
                  <p:embed/>
                </p:oleObj>
              </mc:Choice>
              <mc:Fallback>
                <p:oleObj name="Munkalap" r:id="rId11" imgW="4295955" imgH="2190594" progId="Excel.Sheet.8">
                  <p:embed/>
                  <p:pic>
                    <p:nvPicPr>
                      <p:cNvPr id="922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6740" y="3940471"/>
                        <a:ext cx="4425950" cy="2249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38933" y="1197369"/>
            <a:ext cx="677108" cy="140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 nyelv és irodalom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66462" y="2929331"/>
            <a:ext cx="46166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9685" y="4987917"/>
            <a:ext cx="46166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Német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656207" y="1248317"/>
            <a:ext cx="46166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Történelem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656207" y="3253292"/>
            <a:ext cx="46166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Angol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656207" y="4941888"/>
            <a:ext cx="46166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Biológia</a:t>
            </a:r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680573"/>
              </p:ext>
            </p:extLst>
          </p:nvPr>
        </p:nvGraphicFramePr>
        <p:xfrm>
          <a:off x="673100" y="406400"/>
          <a:ext cx="3748088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" name="Munkalap" r:id="rId13" imgW="3667185" imgH="2238190" progId="Excel.Sheet.8">
                  <p:embed/>
                </p:oleObj>
              </mc:Choice>
              <mc:Fallback>
                <p:oleObj name="Munkalap" r:id="rId13" imgW="3667185" imgH="2238190" progId="Excel.Sheet.8">
                  <p:embed/>
                  <p:pic>
                    <p:nvPicPr>
                      <p:cNvPr id="92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406400"/>
                        <a:ext cx="3748088" cy="2282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971600" y="836712"/>
            <a:ext cx="33118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1726</a:t>
            </a:r>
            <a:r>
              <a:rPr lang="hu-HU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1744</a:t>
            </a:r>
            <a:r>
              <a:rPr lang="hu-HU" sz="16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1796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1707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1625  </a:t>
            </a:r>
            <a:endParaRPr lang="hu-HU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444300" y="891081"/>
            <a:ext cx="32181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5634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5990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6055</a:t>
            </a:r>
            <a:r>
              <a:rPr lang="hu-HU" sz="16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6013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5414 </a:t>
            </a:r>
            <a:endParaRPr lang="hu-HU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899592" y="2564904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3731</a:t>
            </a:r>
            <a:r>
              <a:rPr lang="hu-HU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3593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3468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3503</a:t>
            </a:r>
            <a:r>
              <a:rPr lang="hu-H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3294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484866" y="2530310"/>
            <a:ext cx="30958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8118</a:t>
            </a:r>
            <a:r>
              <a:rPr lang="hu-HU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8775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9113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9522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9701 </a:t>
            </a:r>
            <a:endParaRPr lang="hu-HU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954087" y="4377324"/>
            <a:ext cx="29257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2144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2327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2247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2169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2093 </a:t>
            </a:r>
            <a:endParaRPr lang="hu-HU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444300" y="4309147"/>
            <a:ext cx="33118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4807</a:t>
            </a:r>
            <a:r>
              <a:rPr lang="hu-HU" sz="12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2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4923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5166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5021</a:t>
            </a:r>
            <a:r>
              <a:rPr lang="hu-H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4617</a:t>
            </a:r>
            <a:endParaRPr lang="hu-HU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27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866041"/>
              </p:ext>
            </p:extLst>
          </p:nvPr>
        </p:nvGraphicFramePr>
        <p:xfrm>
          <a:off x="4762500" y="3294063"/>
          <a:ext cx="3944938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6" name="Munkalap" r:id="rId3" imgW="4257615" imgH="2314575" progId="Excel.Sheet.8">
                  <p:embed/>
                </p:oleObj>
              </mc:Choice>
              <mc:Fallback>
                <p:oleObj name="Munkalap" r:id="rId3" imgW="4257615" imgH="2314575" progId="Excel.Sheet.8">
                  <p:embed/>
                  <p:pic>
                    <p:nvPicPr>
                      <p:cNvPr id="10242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3294063"/>
                        <a:ext cx="3944938" cy="214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89414"/>
              </p:ext>
            </p:extLst>
          </p:nvPr>
        </p:nvGraphicFramePr>
        <p:xfrm>
          <a:off x="4826000" y="1497013"/>
          <a:ext cx="3813175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7" name="Munkalap" r:id="rId5" imgW="4295955" imgH="2266978" progId="Excel.Sheet.8">
                  <p:embed/>
                </p:oleObj>
              </mc:Choice>
              <mc:Fallback>
                <p:oleObj name="Munkalap" r:id="rId5" imgW="4295955" imgH="2266978" progId="Excel.Sheet.8">
                  <p:embed/>
                  <p:pic>
                    <p:nvPicPr>
                      <p:cNvPr id="1024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1497013"/>
                        <a:ext cx="3813175" cy="201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910612"/>
              </p:ext>
            </p:extLst>
          </p:nvPr>
        </p:nvGraphicFramePr>
        <p:xfrm>
          <a:off x="495300" y="3086100"/>
          <a:ext cx="4303713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8" name="Munkalap" r:id="rId7" imgW="4248030" imgH="2419364" progId="Excel.Sheet.8">
                  <p:embed/>
                </p:oleObj>
              </mc:Choice>
              <mc:Fallback>
                <p:oleObj name="Munkalap" r:id="rId7" imgW="4248030" imgH="2419364" progId="Excel.Sheet.8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086100"/>
                        <a:ext cx="4303713" cy="245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8162" y="2303672"/>
            <a:ext cx="46166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Kémia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6634" y="3933056"/>
            <a:ext cx="46166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Informatika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12471" y="2344122"/>
            <a:ext cx="46166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632567" y="4168720"/>
            <a:ext cx="46166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Földrajz</a:t>
            </a: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010659"/>
              </p:ext>
            </p:extLst>
          </p:nvPr>
        </p:nvGraphicFramePr>
        <p:xfrm>
          <a:off x="406400" y="1181100"/>
          <a:ext cx="431800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9" name="Munkalap" r:id="rId9" imgW="4295955" imgH="2447769" progId="Excel.Sheet.8">
                  <p:embed/>
                </p:oleObj>
              </mc:Choice>
              <mc:Fallback>
                <p:oleObj name="Munkalap" r:id="rId9" imgW="4295955" imgH="2447769" progId="Excel.Sheet.8">
                  <p:embed/>
                  <p:pic>
                    <p:nvPicPr>
                      <p:cNvPr id="102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181100"/>
                        <a:ext cx="4318000" cy="246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115616" y="1484784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2623</a:t>
            </a:r>
            <a:r>
              <a:rPr lang="hu-HU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2912</a:t>
            </a:r>
            <a:r>
              <a:rPr lang="hu-HU" sz="16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3031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3070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2799  </a:t>
            </a:r>
            <a:endParaRPr lang="hu-HU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436096" y="1484784"/>
            <a:ext cx="295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1285 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1331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1254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1122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1087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15616" y="3573016"/>
            <a:ext cx="30243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1400 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1512 </a:t>
            </a:r>
            <a:r>
              <a:rPr lang="hu-HU" sz="1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1635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1778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1532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435600" y="3500438"/>
            <a:ext cx="295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424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320 </a:t>
            </a:r>
            <a:r>
              <a:rPr lang="hu-HU" sz="1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247 </a:t>
            </a:r>
            <a:r>
              <a:rPr lang="hu-H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328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203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23850" y="-29028"/>
            <a:ext cx="8516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emelt szintű eredmények megoszlása </a:t>
            </a:r>
          </a:p>
          <a:p>
            <a:pPr algn="ctr">
              <a:defRPr/>
            </a:pPr>
            <a:r>
              <a:rPr lang="hu-H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2013.</a:t>
            </a:r>
            <a:r>
              <a:rPr lang="hu-H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hu-H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27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806928"/>
              </p:ext>
            </p:extLst>
          </p:nvPr>
        </p:nvGraphicFramePr>
        <p:xfrm>
          <a:off x="609600" y="1409700"/>
          <a:ext cx="4292600" cy="244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6" name="Munkalap" r:id="rId3" imgW="4295955" imgH="2447769" progId="Excel.Sheet.8">
                  <p:embed/>
                </p:oleObj>
              </mc:Choice>
              <mc:Fallback>
                <p:oleObj name="Munkalap" r:id="rId3" imgW="4295955" imgH="2447769" progId="Excel.Sheet.8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09700"/>
                        <a:ext cx="4292600" cy="244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42988" y="260350"/>
            <a:ext cx="699452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917432"/>
              </p:ext>
            </p:extLst>
          </p:nvPr>
        </p:nvGraphicFramePr>
        <p:xfrm>
          <a:off x="4421188" y="1397000"/>
          <a:ext cx="472122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7" name="Munkalap" r:id="rId5" imgW="4267200" imgH="2162189" progId="Excel.Sheet.8">
                  <p:embed/>
                </p:oleObj>
              </mc:Choice>
              <mc:Fallback>
                <p:oleObj name="Munkalap" r:id="rId5" imgW="4267200" imgH="2162189" progId="Excel.Sheet.8">
                  <p:embed/>
                  <p:pic>
                    <p:nvPicPr>
                      <p:cNvPr id="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1397000"/>
                        <a:ext cx="4721225" cy="239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898972"/>
              </p:ext>
            </p:extLst>
          </p:nvPr>
        </p:nvGraphicFramePr>
        <p:xfrm>
          <a:off x="4748213" y="3503613"/>
          <a:ext cx="4189412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8" name="Munkalap" r:id="rId7" imgW="4267200" imgH="2476557" progId="Excel.Sheet.8">
                  <p:embed/>
                </p:oleObj>
              </mc:Choice>
              <mc:Fallback>
                <p:oleObj name="Munkalap" r:id="rId7" imgW="4267200" imgH="2476557" progId="Excel.Sheet.8">
                  <p:embed/>
                  <p:pic>
                    <p:nvPicPr>
                      <p:cNvPr id="5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3" y="3503613"/>
                        <a:ext cx="4189412" cy="243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225236"/>
              </p:ext>
            </p:extLst>
          </p:nvPr>
        </p:nvGraphicFramePr>
        <p:xfrm>
          <a:off x="609600" y="3492500"/>
          <a:ext cx="4500563" cy="246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9" name="Munkalap" r:id="rId9" imgW="4295955" imgH="2352575" progId="Excel.Sheet.8">
                  <p:embed/>
                </p:oleObj>
              </mc:Choice>
              <mc:Fallback>
                <p:oleObj name="Munkalap" r:id="rId9" imgW="4295955" imgH="2352575" progId="Excel.Sheet.8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92500"/>
                        <a:ext cx="4500563" cy="246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0650" y="2276872"/>
            <a:ext cx="46166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Magyar K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0650" y="4293096"/>
            <a:ext cx="46166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Magyar 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Írásbeli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</p:spTree>
    <p:extLst>
      <p:ext uri="{BB962C8B-B14F-4D97-AF65-F5344CB8AC3E}">
        <p14:creationId xmlns:p14="http://schemas.microsoft.com/office/powerpoint/2010/main" val="3403077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139513"/>
              </p:ext>
            </p:extLst>
          </p:nvPr>
        </p:nvGraphicFramePr>
        <p:xfrm>
          <a:off x="533400" y="1257300"/>
          <a:ext cx="4500563" cy="258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0" name="Munkalap" r:id="rId3" imgW="4276785" imgH="2466961" progId="Excel.Sheet.8">
                  <p:embed/>
                </p:oleObj>
              </mc:Choice>
              <mc:Fallback>
                <p:oleObj name="Munkalap" r:id="rId3" imgW="4276785" imgH="2466961" progId="Excel.Sheet.8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57300"/>
                        <a:ext cx="4500563" cy="2589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270415"/>
              </p:ext>
            </p:extLst>
          </p:nvPr>
        </p:nvGraphicFramePr>
        <p:xfrm>
          <a:off x="4149725" y="1252538"/>
          <a:ext cx="5113338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1" name="Munkalap" r:id="rId5" imgW="6086415" imgH="3038503" progId="Excel.Sheet.8">
                  <p:embed/>
                </p:oleObj>
              </mc:Choice>
              <mc:Fallback>
                <p:oleObj name="Munkalap" r:id="rId5" imgW="6086415" imgH="3038503" progId="Excel.Sheet.8">
                  <p:embed/>
                  <p:pic>
                    <p:nvPicPr>
                      <p:cNvPr id="12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1252538"/>
                        <a:ext cx="5113338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666606"/>
              </p:ext>
            </p:extLst>
          </p:nvPr>
        </p:nvGraphicFramePr>
        <p:xfrm>
          <a:off x="4460875" y="3330575"/>
          <a:ext cx="4519613" cy="257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2" name="Munkalap" r:id="rId7" imgW="4257615" imgH="2419364" progId="Excel.Sheet.8">
                  <p:embed/>
                </p:oleObj>
              </mc:Choice>
              <mc:Fallback>
                <p:oleObj name="Munkalap" r:id="rId7" imgW="4257615" imgH="2419364" progId="Excel.Sheet.8">
                  <p:embed/>
                  <p:pic>
                    <p:nvPicPr>
                      <p:cNvPr id="13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3330575"/>
                        <a:ext cx="4519613" cy="257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97457"/>
              </p:ext>
            </p:extLst>
          </p:nvPr>
        </p:nvGraphicFramePr>
        <p:xfrm>
          <a:off x="215900" y="3340100"/>
          <a:ext cx="5048250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3" name="Munkalap" r:id="rId9" imgW="4295955" imgH="2133785" progId="Excel.Sheet.8">
                  <p:embed/>
                </p:oleObj>
              </mc:Choice>
              <mc:Fallback>
                <p:oleObj name="Munkalap" r:id="rId9" imgW="4295955" imgH="2133785" progId="Excel.Sheet.8">
                  <p:embed/>
                  <p:pic>
                    <p:nvPicPr>
                      <p:cNvPr id="1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3340100"/>
                        <a:ext cx="5048250" cy="249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46846" y="1916113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Történelem K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35251" y="4090464"/>
            <a:ext cx="46166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Történelem E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Írásbeli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074737" y="288045"/>
            <a:ext cx="699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hu-H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88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596442"/>
              </p:ext>
            </p:extLst>
          </p:nvPr>
        </p:nvGraphicFramePr>
        <p:xfrm>
          <a:off x="4838700" y="1357313"/>
          <a:ext cx="4187825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4" name="Munkalap" r:id="rId3" imgW="4286370" imgH="4010011" progId="Excel.Sheet.8">
                  <p:embed/>
                </p:oleObj>
              </mc:Choice>
              <mc:Fallback>
                <p:oleObj name="Munkalap" r:id="rId3" imgW="4286370" imgH="4010011" progId="Excel.Sheet.8">
                  <p:embed/>
                  <p:pic>
                    <p:nvPicPr>
                      <p:cNvPr id="13314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1357313"/>
                        <a:ext cx="4187825" cy="391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286656"/>
              </p:ext>
            </p:extLst>
          </p:nvPr>
        </p:nvGraphicFramePr>
        <p:xfrm>
          <a:off x="457200" y="1371600"/>
          <a:ext cx="4295775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5" name="Munkalap" r:id="rId5" imgW="4295955" imgH="3886029" progId="Excel.Sheet.8">
                  <p:embed/>
                </p:oleObj>
              </mc:Choice>
              <mc:Fallback>
                <p:oleObj name="Munkalap" r:id="rId5" imgW="4295955" imgH="3886029" progId="Excel.Sheet.8">
                  <p:embed/>
                  <p:pic>
                    <p:nvPicPr>
                      <p:cNvPr id="133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4295775" cy="389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8085" y="2836432"/>
            <a:ext cx="46166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Matematika E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Írásbeli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89792" y="260350"/>
            <a:ext cx="699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hu-H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94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293372"/>
              </p:ext>
            </p:extLst>
          </p:nvPr>
        </p:nvGraphicFramePr>
        <p:xfrm>
          <a:off x="317500" y="1333500"/>
          <a:ext cx="4256088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14" name="Munkalap" r:id="rId3" imgW="4267200" imgH="2476557" progId="Excel.Sheet.8">
                  <p:embed/>
                </p:oleObj>
              </mc:Choice>
              <mc:Fallback>
                <p:oleObj name="Munkalap" r:id="rId3" imgW="4267200" imgH="2476557" progId="Excel.Sheet.8">
                  <p:embed/>
                  <p:pic>
                    <p:nvPicPr>
                      <p:cNvPr id="143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333500"/>
                        <a:ext cx="4256088" cy="247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730090"/>
              </p:ext>
            </p:extLst>
          </p:nvPr>
        </p:nvGraphicFramePr>
        <p:xfrm>
          <a:off x="4395788" y="1349375"/>
          <a:ext cx="4767262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15" name="Munkalap" r:id="rId5" imgW="4286370" imgH="2142997" progId="Excel.Sheet.8">
                  <p:embed/>
                </p:oleObj>
              </mc:Choice>
              <mc:Fallback>
                <p:oleObj name="Munkalap" r:id="rId5" imgW="4286370" imgH="2142997" progId="Excel.Sheet.8">
                  <p:embed/>
                  <p:pic>
                    <p:nvPicPr>
                      <p:cNvPr id="14339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788" y="1349375"/>
                        <a:ext cx="4767262" cy="238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153895"/>
              </p:ext>
            </p:extLst>
          </p:nvPr>
        </p:nvGraphicFramePr>
        <p:xfrm>
          <a:off x="4710113" y="3311525"/>
          <a:ext cx="422275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16" name="Munkalap" r:id="rId7" imgW="4267200" imgH="2476557" progId="Excel.Sheet.8">
                  <p:embed/>
                </p:oleObj>
              </mc:Choice>
              <mc:Fallback>
                <p:oleObj name="Munkalap" r:id="rId7" imgW="4267200" imgH="2476557" progId="Excel.Sheet.8">
                  <p:embed/>
                  <p:pic>
                    <p:nvPicPr>
                      <p:cNvPr id="1434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3311525"/>
                        <a:ext cx="4222750" cy="245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27763" y="3933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210188"/>
              </p:ext>
            </p:extLst>
          </p:nvPr>
        </p:nvGraphicFramePr>
        <p:xfrm>
          <a:off x="-31750" y="3311525"/>
          <a:ext cx="5008563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17" name="Munkalap" r:id="rId9" imgW="4276785" imgH="2152593" progId="Excel.Sheet.8">
                  <p:embed/>
                </p:oleObj>
              </mc:Choice>
              <mc:Fallback>
                <p:oleObj name="Munkalap" r:id="rId9" imgW="4276785" imgH="2152593" progId="Excel.Sheet.8">
                  <p:embed/>
                  <p:pic>
                    <p:nvPicPr>
                      <p:cNvPr id="1434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0" y="3311525"/>
                        <a:ext cx="5008563" cy="244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8085" y="2276475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Földrajz K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5073" y="4149725"/>
            <a:ext cx="46166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Földrajz 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124075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Írásbeli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44724" y="442912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hu-H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79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170651"/>
              </p:ext>
            </p:extLst>
          </p:nvPr>
        </p:nvGraphicFramePr>
        <p:xfrm>
          <a:off x="66675" y="1087438"/>
          <a:ext cx="4940300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8" name="Munkalap" r:id="rId3" imgW="4286370" imgH="2362172" progId="Excel.Sheet.8">
                  <p:embed/>
                </p:oleObj>
              </mc:Choice>
              <mc:Fallback>
                <p:oleObj name="Munkalap" r:id="rId3" imgW="4286370" imgH="2362172" progId="Excel.Sheet.8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" y="1087438"/>
                        <a:ext cx="4940300" cy="272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736378"/>
              </p:ext>
            </p:extLst>
          </p:nvPr>
        </p:nvGraphicFramePr>
        <p:xfrm>
          <a:off x="4200525" y="1044575"/>
          <a:ext cx="531495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9" name="Munkalap" r:id="rId5" imgW="4267200" imgH="2124189" progId="Excel.Sheet.8">
                  <p:embed/>
                </p:oleObj>
              </mc:Choice>
              <mc:Fallback>
                <p:oleObj name="Munkalap" r:id="rId5" imgW="4267200" imgH="2124189" progId="Excel.Sheet.8">
                  <p:embed/>
                  <p:pic>
                    <p:nvPicPr>
                      <p:cNvPr id="1536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525" y="1044575"/>
                        <a:ext cx="5314950" cy="264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268675"/>
              </p:ext>
            </p:extLst>
          </p:nvPr>
        </p:nvGraphicFramePr>
        <p:xfrm>
          <a:off x="4572000" y="2921000"/>
          <a:ext cx="4673600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40" name="Munkalap" r:id="rId7" imgW="4267200" imgH="2486153" progId="Excel.Sheet.8">
                  <p:embed/>
                </p:oleObj>
              </mc:Choice>
              <mc:Fallback>
                <p:oleObj name="Munkalap" r:id="rId7" imgW="4267200" imgH="2486153" progId="Excel.Sheet.8">
                  <p:embed/>
                  <p:pic>
                    <p:nvPicPr>
                      <p:cNvPr id="1536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21000"/>
                        <a:ext cx="4673600" cy="272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11863" y="371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465602"/>
              </p:ext>
            </p:extLst>
          </p:nvPr>
        </p:nvGraphicFramePr>
        <p:xfrm>
          <a:off x="254000" y="2921000"/>
          <a:ext cx="455136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41" name="Munkalap" r:id="rId9" imgW="4257615" imgH="2419364" progId="Excel.Sheet.8">
                  <p:embed/>
                </p:oleObj>
              </mc:Choice>
              <mc:Fallback>
                <p:oleObj name="Munkalap" r:id="rId9" imgW="4257615" imgH="2419364" progId="Excel.Sheet.8">
                  <p:embed/>
                  <p:pic>
                    <p:nvPicPr>
                      <p:cNvPr id="1536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2921000"/>
                        <a:ext cx="4551363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8277" y="1886082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Informatika K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3999" y="3720895"/>
            <a:ext cx="46166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Informatika 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979613" y="1484313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Gyakorlati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074737" y="373063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hu-H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36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962377"/>
              </p:ext>
            </p:extLst>
          </p:nvPr>
        </p:nvGraphicFramePr>
        <p:xfrm>
          <a:off x="342900" y="1308100"/>
          <a:ext cx="4516438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62" name="Munkalap" r:id="rId3" imgW="4257615" imgH="2581346" progId="Excel.Sheet.8">
                  <p:embed/>
                </p:oleObj>
              </mc:Choice>
              <mc:Fallback>
                <p:oleObj name="Munkalap" r:id="rId3" imgW="4257615" imgH="2581346" progId="Excel.Sheet.8">
                  <p:embed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308100"/>
                        <a:ext cx="4516438" cy="273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175918"/>
              </p:ext>
            </p:extLst>
          </p:nvPr>
        </p:nvGraphicFramePr>
        <p:xfrm>
          <a:off x="4108450" y="1308100"/>
          <a:ext cx="532130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63" name="Munkalap" r:id="rId5" imgW="4267200" imgH="2124189" progId="Excel.Sheet.8">
                  <p:embed/>
                </p:oleObj>
              </mc:Choice>
              <mc:Fallback>
                <p:oleObj name="Munkalap" r:id="rId5" imgW="4267200" imgH="2124189" progId="Excel.Sheet.8">
                  <p:embed/>
                  <p:pic>
                    <p:nvPicPr>
                      <p:cNvPr id="16387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0" y="1308100"/>
                        <a:ext cx="5321300" cy="264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892190"/>
              </p:ext>
            </p:extLst>
          </p:nvPr>
        </p:nvGraphicFramePr>
        <p:xfrm>
          <a:off x="4559300" y="3319463"/>
          <a:ext cx="4529138" cy="261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64" name="Munkalap" r:id="rId7" imgW="4276785" imgH="2466961" progId="Excel.Sheet.8">
                  <p:embed/>
                </p:oleObj>
              </mc:Choice>
              <mc:Fallback>
                <p:oleObj name="Munkalap" r:id="rId7" imgW="4276785" imgH="2466961" progId="Excel.Sheet.8">
                  <p:embed/>
                  <p:pic>
                    <p:nvPicPr>
                      <p:cNvPr id="16388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319463"/>
                        <a:ext cx="4529138" cy="2611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84888" y="371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062300"/>
              </p:ext>
            </p:extLst>
          </p:nvPr>
        </p:nvGraphicFramePr>
        <p:xfrm>
          <a:off x="31750" y="3322638"/>
          <a:ext cx="5127625" cy="272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65" name="Munkalap" r:id="rId9" imgW="4295955" imgH="2295383" progId="Excel.Sheet.8">
                  <p:embed/>
                </p:oleObj>
              </mc:Choice>
              <mc:Fallback>
                <p:oleObj name="Munkalap" r:id="rId9" imgW="4295955" imgH="2295383" progId="Excel.Sheet.8">
                  <p:embed/>
                  <p:pic>
                    <p:nvPicPr>
                      <p:cNvPr id="1638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" y="3322638"/>
                        <a:ext cx="5127625" cy="2728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8325" y="2216187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Biológia K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5217" y="4139677"/>
            <a:ext cx="46166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Biológia 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Írásbeli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081330" y="476250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hu-H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19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890893"/>
              </p:ext>
            </p:extLst>
          </p:nvPr>
        </p:nvGraphicFramePr>
        <p:xfrm>
          <a:off x="393700" y="1181100"/>
          <a:ext cx="4471988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86" name="Munkalap" r:id="rId3" imgW="4295955" imgH="2409768" progId="Excel.Sheet.8">
                  <p:embed/>
                </p:oleObj>
              </mc:Choice>
              <mc:Fallback>
                <p:oleObj name="Munkalap" r:id="rId3" imgW="4295955" imgH="2409768" progId="Excel.Sheet.8">
                  <p:embed/>
                  <p:pic>
                    <p:nvPicPr>
                      <p:cNvPr id="17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181100"/>
                        <a:ext cx="4471988" cy="250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853566"/>
              </p:ext>
            </p:extLst>
          </p:nvPr>
        </p:nvGraphicFramePr>
        <p:xfrm>
          <a:off x="4454525" y="1138238"/>
          <a:ext cx="5099050" cy="253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87" name="Munkalap" r:id="rId5" imgW="4295955" imgH="2133785" progId="Excel.Sheet.8">
                  <p:embed/>
                </p:oleObj>
              </mc:Choice>
              <mc:Fallback>
                <p:oleObj name="Munkalap" r:id="rId5" imgW="4295955" imgH="2133785" progId="Excel.Sheet.8">
                  <p:embed/>
                  <p:pic>
                    <p:nvPicPr>
                      <p:cNvPr id="17411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525" y="1138238"/>
                        <a:ext cx="5099050" cy="2532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031157"/>
              </p:ext>
            </p:extLst>
          </p:nvPr>
        </p:nvGraphicFramePr>
        <p:xfrm>
          <a:off x="4687888" y="3073400"/>
          <a:ext cx="43561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88" name="Munkalap" r:id="rId7" imgW="4267200" imgH="2552558" progId="Excel.Sheet.8">
                  <p:embed/>
                </p:oleObj>
              </mc:Choice>
              <mc:Fallback>
                <p:oleObj name="Munkalap" r:id="rId7" imgW="4267200" imgH="2552558" progId="Excel.Sheet.8">
                  <p:embed/>
                  <p:pic>
                    <p:nvPicPr>
                      <p:cNvPr id="1741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3073400"/>
                        <a:ext cx="4356100" cy="260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932216"/>
              </p:ext>
            </p:extLst>
          </p:nvPr>
        </p:nvGraphicFramePr>
        <p:xfrm>
          <a:off x="203200" y="3073400"/>
          <a:ext cx="4530725" cy="251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89" name="Munkalap" r:id="rId9" imgW="4276785" imgH="2466961" progId="Excel.Sheet.8">
                  <p:embed/>
                </p:oleObj>
              </mc:Choice>
              <mc:Fallback>
                <p:oleObj name="Munkalap" r:id="rId9" imgW="4276785" imgH="2466961" progId="Excel.Sheet.8">
                  <p:embed/>
                  <p:pic>
                    <p:nvPicPr>
                      <p:cNvPr id="174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3073400"/>
                        <a:ext cx="4530725" cy="251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8229" y="2186043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Fizika K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5217" y="4089437"/>
            <a:ext cx="46166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Fizika 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Írásbeli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403350" y="404813"/>
            <a:ext cx="69945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hu-H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5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62303" y="260350"/>
            <a:ext cx="72358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Tények, számok a vizsgákról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95288" y="981075"/>
            <a:ext cx="8497192" cy="7921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május-júniusában érettségi vizsgát tett </a:t>
            </a:r>
          </a:p>
          <a:p>
            <a:pPr marL="342900" indent="-342900" algn="ctr"/>
            <a:r>
              <a:rPr lang="hu-HU" sz="1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131.696  </a:t>
            </a:r>
            <a:r>
              <a:rPr lang="hu-HU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116.939 </a:t>
            </a:r>
            <a:r>
              <a:rPr lang="hu-H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114.360 </a:t>
            </a:r>
            <a:r>
              <a:rPr lang="hu-H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110.625  </a:t>
            </a:r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106.907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</a:t>
            </a:r>
            <a:endParaRPr lang="hu-H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5536" y="3933056"/>
            <a:ext cx="8496944" cy="187178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Érettségi bizonyítványt kapott</a:t>
            </a:r>
          </a:p>
          <a:p>
            <a:pPr marL="342900" indent="-342900" algn="ctr">
              <a:spcBef>
                <a:spcPct val="20000"/>
              </a:spcBef>
            </a:pPr>
            <a:r>
              <a:rPr lang="hu-H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76.303    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76.111   </a:t>
            </a:r>
            <a:r>
              <a:rPr lang="hu-H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71.419  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69.257 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67.015 fő</a:t>
            </a:r>
            <a:endParaRPr lang="hu-H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Tanúsítványt </a:t>
            </a:r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kapott </a:t>
            </a:r>
          </a:p>
          <a:p>
            <a:pPr marL="342900" indent="-342900" algn="ctr">
              <a:spcBef>
                <a:spcPct val="20000"/>
              </a:spcBef>
            </a:pPr>
            <a:r>
              <a:rPr lang="hu-H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15.450  </a:t>
            </a:r>
            <a:r>
              <a:rPr lang="hu-H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17.119   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17.630  </a:t>
            </a:r>
            <a:r>
              <a:rPr lang="hu-H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17.752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16.594 fő – </a:t>
            </a:r>
            <a:r>
              <a:rPr lang="hu-H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17.140   </a:t>
            </a:r>
            <a:r>
              <a:rPr lang="hu-H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19.029  </a:t>
            </a:r>
            <a:r>
              <a:rPr lang="hu-H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19.983  </a:t>
            </a:r>
            <a:r>
              <a:rPr lang="hu-H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20.135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18.614 vizsgáról</a:t>
            </a:r>
          </a:p>
          <a:p>
            <a:pPr marL="342900" indent="-342900" algn="ctr">
              <a:spcBef>
                <a:spcPct val="20000"/>
              </a:spcBef>
            </a:pP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67544" y="1916832"/>
            <a:ext cx="8497192" cy="180181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összes értékelt tantárgyi vizsga: </a:t>
            </a:r>
          </a:p>
          <a:p>
            <a:pPr marL="342900" indent="-342900" algn="ctr"/>
            <a:r>
              <a:rPr lang="hu-HU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501.803    </a:t>
            </a:r>
            <a:r>
              <a:rPr lang="hu-H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481.668  </a:t>
            </a:r>
            <a:r>
              <a:rPr lang="hu-H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459.183   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439.365 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417.841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hu-H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középszintű tantárgyi </a:t>
            </a:r>
            <a:r>
              <a:rPr lang="hu-H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vizsga: </a:t>
            </a:r>
            <a:r>
              <a:rPr lang="hu-HU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402.393   </a:t>
            </a:r>
            <a:r>
              <a:rPr lang="hu-H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377.736  </a:t>
            </a:r>
            <a:r>
              <a:rPr lang="hu-H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373.289  </a:t>
            </a:r>
            <a:r>
              <a:rPr lang="hu-H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359.372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344.206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10000"/>
              </a:spcBef>
            </a:pPr>
            <a:r>
              <a:rPr lang="hu-H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emelt szintű tantárgyi </a:t>
            </a:r>
            <a:r>
              <a:rPr lang="hu-H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vizsga: </a:t>
            </a:r>
            <a:r>
              <a:rPr lang="hu-HU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38.717     </a:t>
            </a:r>
            <a:r>
              <a:rPr lang="hu-H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41.124    </a:t>
            </a:r>
            <a:r>
              <a:rPr lang="hu-H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42.367   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42.936 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40.832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10000"/>
              </a:spcBef>
            </a:pPr>
            <a:r>
              <a:rPr lang="hu-H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korábbi vizsgaeredmények </a:t>
            </a:r>
            <a:r>
              <a:rPr lang="hu-HU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beszámítása: </a:t>
            </a:r>
            <a:r>
              <a:rPr lang="hu-HU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60.693  </a:t>
            </a:r>
            <a:r>
              <a:rPr lang="hu-H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62.808  </a:t>
            </a:r>
            <a:r>
              <a:rPr lang="hu-H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43.527  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37.057  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32.803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025700"/>
              </p:ext>
            </p:extLst>
          </p:nvPr>
        </p:nvGraphicFramePr>
        <p:xfrm>
          <a:off x="238125" y="1235075"/>
          <a:ext cx="474345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0" name="Munkalap" r:id="rId3" imgW="4267200" imgH="2324171" progId="Excel.Sheet.8">
                  <p:embed/>
                </p:oleObj>
              </mc:Choice>
              <mc:Fallback>
                <p:oleObj name="Munkalap" r:id="rId3" imgW="4267200" imgH="2324171" progId="Excel.Sheet.8">
                  <p:embed/>
                  <p:pic>
                    <p:nvPicPr>
                      <p:cNvPr id="184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1235075"/>
                        <a:ext cx="4743450" cy="257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864595"/>
              </p:ext>
            </p:extLst>
          </p:nvPr>
        </p:nvGraphicFramePr>
        <p:xfrm>
          <a:off x="4443413" y="1222375"/>
          <a:ext cx="5100637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1" name="Munkalap" r:id="rId5" imgW="4295955" imgH="2133785" progId="Excel.Sheet.8">
                  <p:embed/>
                </p:oleObj>
              </mc:Choice>
              <mc:Fallback>
                <p:oleObj name="Munkalap" r:id="rId5" imgW="4295955" imgH="2133785" progId="Excel.Sheet.8">
                  <p:embed/>
                  <p:pic>
                    <p:nvPicPr>
                      <p:cNvPr id="1843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413" y="1222375"/>
                        <a:ext cx="5100637" cy="253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572331"/>
              </p:ext>
            </p:extLst>
          </p:nvPr>
        </p:nvGraphicFramePr>
        <p:xfrm>
          <a:off x="5095875" y="3235325"/>
          <a:ext cx="3605213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2" name="Munkalap" r:id="rId7" imgW="3657600" imgH="2800521" progId="Excel.Sheet.8">
                  <p:embed/>
                </p:oleObj>
              </mc:Choice>
              <mc:Fallback>
                <p:oleObj name="Munkalap" r:id="rId7" imgW="3657600" imgH="2800521" progId="Excel.Sheet.8">
                  <p:embed/>
                  <p:pic>
                    <p:nvPicPr>
                      <p:cNvPr id="18436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3235325"/>
                        <a:ext cx="3605213" cy="2524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327831"/>
              </p:ext>
            </p:extLst>
          </p:nvPr>
        </p:nvGraphicFramePr>
        <p:xfrm>
          <a:off x="176213" y="3235325"/>
          <a:ext cx="4919662" cy="263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3" name="Munkalap" r:id="rId9" imgW="4286370" imgH="2362172" progId="Excel.Sheet.8">
                  <p:embed/>
                </p:oleObj>
              </mc:Choice>
              <mc:Fallback>
                <p:oleObj name="Munkalap" r:id="rId9" imgW="4286370" imgH="2362172" progId="Excel.Sheet.8">
                  <p:embed/>
                  <p:pic>
                    <p:nvPicPr>
                      <p:cNvPr id="1843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3235325"/>
                        <a:ext cx="4919662" cy="263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6510" y="2275374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Kémia K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6510" y="4292600"/>
            <a:ext cx="46166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Kémia 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Írásbeli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Szóbeli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31913" y="476250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hu-H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88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058857"/>
              </p:ext>
            </p:extLst>
          </p:nvPr>
        </p:nvGraphicFramePr>
        <p:xfrm>
          <a:off x="-228600" y="647700"/>
          <a:ext cx="4289425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3" name="Munkalap" r:id="rId3" imgW="4295955" imgH="2257382" progId="Excel.Sheet.8">
                  <p:embed/>
                </p:oleObj>
              </mc:Choice>
              <mc:Fallback>
                <p:oleObj name="Munkalap" r:id="rId3" imgW="4295955" imgH="2257382" progId="Excel.Sheet.8">
                  <p:embed/>
                  <p:pic>
                    <p:nvPicPr>
                      <p:cNvPr id="1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647700"/>
                        <a:ext cx="4289425" cy="224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724698"/>
              </p:ext>
            </p:extLst>
          </p:nvPr>
        </p:nvGraphicFramePr>
        <p:xfrm>
          <a:off x="5295900" y="755650"/>
          <a:ext cx="3686175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4" name="Munkalap" r:id="rId5" imgW="4295955" imgH="2476557" progId="Excel.Sheet.8">
                  <p:embed/>
                </p:oleObj>
              </mc:Choice>
              <mc:Fallback>
                <p:oleObj name="Munkalap" r:id="rId5" imgW="4295955" imgH="2476557" progId="Excel.Sheet.8">
                  <p:embed/>
                  <p:pic>
                    <p:nvPicPr>
                      <p:cNvPr id="19459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755650"/>
                        <a:ext cx="3686175" cy="212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793002"/>
              </p:ext>
            </p:extLst>
          </p:nvPr>
        </p:nvGraphicFramePr>
        <p:xfrm>
          <a:off x="165100" y="4003675"/>
          <a:ext cx="36988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5" name="Munkalap" r:id="rId7" imgW="4295955" imgH="2476557" progId="Excel.Sheet.8">
                  <p:embed/>
                </p:oleObj>
              </mc:Choice>
              <mc:Fallback>
                <p:oleObj name="Munkalap" r:id="rId7" imgW="4295955" imgH="2476557" progId="Excel.Sheet.8">
                  <p:embed/>
                  <p:pic>
                    <p:nvPicPr>
                      <p:cNvPr id="1946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4003675"/>
                        <a:ext cx="3698875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330767"/>
              </p:ext>
            </p:extLst>
          </p:nvPr>
        </p:nvGraphicFramePr>
        <p:xfrm>
          <a:off x="5410200" y="4062413"/>
          <a:ext cx="3648075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6" name="Munkalap" r:id="rId9" imgW="4295955" imgH="2476557" progId="Excel.Sheet.8">
                  <p:embed/>
                </p:oleObj>
              </mc:Choice>
              <mc:Fallback>
                <p:oleObj name="Munkalap" r:id="rId9" imgW="4295955" imgH="2476557" progId="Excel.Sheet.8">
                  <p:embed/>
                  <p:pic>
                    <p:nvPicPr>
                      <p:cNvPr id="19461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62413"/>
                        <a:ext cx="3648075" cy="210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239138"/>
              </p:ext>
            </p:extLst>
          </p:nvPr>
        </p:nvGraphicFramePr>
        <p:xfrm>
          <a:off x="2476500" y="2209800"/>
          <a:ext cx="4289425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7" name="Munkalap" r:id="rId11" imgW="4295955" imgH="2419364" progId="Excel.Sheet.8">
                  <p:embed/>
                </p:oleObj>
              </mc:Choice>
              <mc:Fallback>
                <p:oleObj name="Munkalap" r:id="rId11" imgW="4295955" imgH="2419364" progId="Excel.Sheet.8">
                  <p:embed/>
                  <p:pic>
                    <p:nvPicPr>
                      <p:cNvPr id="19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209800"/>
                        <a:ext cx="4289425" cy="241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70340" y="1125538"/>
            <a:ext cx="2808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Olvasott szöveg értése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300788" y="1125538"/>
            <a:ext cx="2087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Nyelvhelyesség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0825" y="188913"/>
            <a:ext cx="84359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az angol nyelv emelt szintű vizsgáján </a:t>
            </a:r>
          </a:p>
          <a:p>
            <a:pPr algn="ctr">
              <a:defRPr/>
            </a:pP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</a:t>
            </a:r>
            <a:r>
              <a:rPr lang="hu-H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hu-H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51275" y="25654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Íráskészség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396485" y="4388297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Beszédkészség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5616" y="4365104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Hallott szöveg értése</a:t>
            </a:r>
          </a:p>
        </p:txBody>
      </p:sp>
    </p:spTree>
    <p:extLst>
      <p:ext uri="{BB962C8B-B14F-4D97-AF65-F5344CB8AC3E}">
        <p14:creationId xmlns:p14="http://schemas.microsoft.com/office/powerpoint/2010/main" val="1948929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986228"/>
              </p:ext>
            </p:extLst>
          </p:nvPr>
        </p:nvGraphicFramePr>
        <p:xfrm>
          <a:off x="63500" y="596900"/>
          <a:ext cx="4289425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7" name="Munkalap" r:id="rId3" imgW="4295955" imgH="2419364" progId="Excel.Sheet.8">
                  <p:embed/>
                </p:oleObj>
              </mc:Choice>
              <mc:Fallback>
                <p:oleObj name="Munkalap" r:id="rId3" imgW="4295955" imgH="2419364" progId="Excel.Sheet.8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596900"/>
                        <a:ext cx="4289425" cy="241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108724"/>
              </p:ext>
            </p:extLst>
          </p:nvPr>
        </p:nvGraphicFramePr>
        <p:xfrm>
          <a:off x="4813300" y="849313"/>
          <a:ext cx="417512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8" name="Munkalap" r:id="rId5" imgW="4286370" imgH="2162189" progId="Excel.Sheet.8">
                  <p:embed/>
                </p:oleObj>
              </mc:Choice>
              <mc:Fallback>
                <p:oleObj name="Munkalap" r:id="rId5" imgW="4286370" imgH="2162189" progId="Excel.Sheet.8">
                  <p:embed/>
                  <p:pic>
                    <p:nvPicPr>
                      <p:cNvPr id="2048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849313"/>
                        <a:ext cx="4175125" cy="210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727711"/>
              </p:ext>
            </p:extLst>
          </p:nvPr>
        </p:nvGraphicFramePr>
        <p:xfrm>
          <a:off x="0" y="3817938"/>
          <a:ext cx="4471988" cy="24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9" name="Munkalap" r:id="rId7" imgW="4295955" imgH="2324171" progId="Excel.Sheet.8">
                  <p:embed/>
                </p:oleObj>
              </mc:Choice>
              <mc:Fallback>
                <p:oleObj name="Munkalap" r:id="rId7" imgW="4295955" imgH="2324171" progId="Excel.Sheet.8">
                  <p:embed/>
                  <p:pic>
                    <p:nvPicPr>
                      <p:cNvPr id="2048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17938"/>
                        <a:ext cx="4471988" cy="2417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331366"/>
              </p:ext>
            </p:extLst>
          </p:nvPr>
        </p:nvGraphicFramePr>
        <p:xfrm>
          <a:off x="5319713" y="3927475"/>
          <a:ext cx="3694112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0" name="Munkalap" r:id="rId9" imgW="4295955" imgH="2648135" progId="Excel.Sheet.8">
                  <p:embed/>
                </p:oleObj>
              </mc:Choice>
              <mc:Fallback>
                <p:oleObj name="Munkalap" r:id="rId9" imgW="4295955" imgH="2648135" progId="Excel.Sheet.8">
                  <p:embed/>
                  <p:pic>
                    <p:nvPicPr>
                      <p:cNvPr id="20485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3927475"/>
                        <a:ext cx="3694112" cy="227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749591"/>
              </p:ext>
            </p:extLst>
          </p:nvPr>
        </p:nvGraphicFramePr>
        <p:xfrm>
          <a:off x="2438400" y="2235200"/>
          <a:ext cx="4287838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1" name="Munkalap" r:id="rId11" imgW="4295955" imgH="2419364" progId="Excel.Sheet.8">
                  <p:embed/>
                </p:oleObj>
              </mc:Choice>
              <mc:Fallback>
                <p:oleObj name="Munkalap" r:id="rId11" imgW="4295955" imgH="2419364" progId="Excel.Sheet.8">
                  <p:embed/>
                  <p:pic>
                    <p:nvPicPr>
                      <p:cNvPr id="20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35200"/>
                        <a:ext cx="4287838" cy="241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71550" y="1052513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Olvasott szöveg értése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940425" y="1052513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panose="020B0604020202020204" pitchFamily="34" charset="0"/>
                <a:cs typeface="Arial" panose="020B0604020202020204" pitchFamily="34" charset="0"/>
              </a:rPr>
              <a:t>Nyelvhelyesség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0825" y="188913"/>
            <a:ext cx="86423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vizsgarészek összehasonlítása a német nyelv emelt szintű vizsgáján </a:t>
            </a:r>
          </a:p>
          <a:p>
            <a:pPr algn="ctr">
              <a:defRPr/>
            </a:pP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</a:t>
            </a:r>
            <a:r>
              <a:rPr lang="hu-H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hu-H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51275" y="270827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Íráskészség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795962" y="4317602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Beszédkészség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00087" y="4317602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Hallott szöveg értése</a:t>
            </a:r>
          </a:p>
        </p:txBody>
      </p:sp>
    </p:spTree>
    <p:extLst>
      <p:ext uri="{BB962C8B-B14F-4D97-AF65-F5344CB8AC3E}">
        <p14:creationId xmlns:p14="http://schemas.microsoft.com/office/powerpoint/2010/main" val="111695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692275" y="404813"/>
            <a:ext cx="61928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„Új” vizsgafajták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95536" y="1268761"/>
            <a:ext cx="8424936" cy="4464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u-HU" sz="2800" b="1" dirty="0">
                <a:cs typeface="Arial" panose="020B0604020202020204" pitchFamily="34" charset="0"/>
              </a:rPr>
              <a:t>Vizsgaszámok mentességek nélkül: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graphicFrame>
        <p:nvGraphicFramePr>
          <p:cNvPr id="17" name="Tábláza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229227"/>
              </p:ext>
            </p:extLst>
          </p:nvPr>
        </p:nvGraphicFramePr>
        <p:xfrm>
          <a:off x="539748" y="2205386"/>
          <a:ext cx="5328591" cy="2476565"/>
        </p:xfrm>
        <a:graphic>
          <a:graphicData uri="http://schemas.openxmlformats.org/drawingml/2006/table">
            <a:tbl>
              <a:tblPr/>
              <a:tblGrid>
                <a:gridCol w="1211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87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5890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hu-HU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hu-H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hu-H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hu-HU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08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Kiegészítő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3472</a:t>
                      </a:r>
                      <a:endParaRPr lang="hu-HU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4371</a:t>
                      </a:r>
                      <a:endParaRPr lang="hu-HU" sz="12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4733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4899</a:t>
                      </a:r>
                      <a:endParaRPr lang="hu-H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4860</a:t>
                      </a:r>
                      <a:endParaRPr lang="hu-HU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Ismétlő</a:t>
                      </a:r>
                      <a:endParaRPr lang="hu-H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5429</a:t>
                      </a:r>
                      <a:endParaRPr lang="hu-HU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6895</a:t>
                      </a:r>
                      <a:endParaRPr lang="hu-HU" sz="12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8952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9295</a:t>
                      </a:r>
                      <a:endParaRPr lang="hu-H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8112</a:t>
                      </a:r>
                      <a:endParaRPr lang="hu-HU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8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Szintemelő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10049</a:t>
                      </a:r>
                      <a:endParaRPr lang="hu-HU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10414</a:t>
                      </a:r>
                      <a:endParaRPr lang="hu-HU" sz="12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8520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8232</a:t>
                      </a:r>
                      <a:endParaRPr lang="hu-H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7397</a:t>
                      </a:r>
                      <a:endParaRPr lang="hu-HU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08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Előrehozott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55454</a:t>
                      </a:r>
                      <a:endParaRPr lang="hu-HU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35819</a:t>
                      </a:r>
                      <a:endParaRPr lang="hu-HU" sz="12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34412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32694</a:t>
                      </a:r>
                      <a:endParaRPr lang="hu-H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32944</a:t>
                      </a:r>
                      <a:endParaRPr lang="hu-HU" sz="1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23979964"/>
              </p:ext>
            </p:extLst>
          </p:nvPr>
        </p:nvGraphicFramePr>
        <p:xfrm>
          <a:off x="5868340" y="1196752"/>
          <a:ext cx="3275659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01042193"/>
              </p:ext>
            </p:extLst>
          </p:nvPr>
        </p:nvGraphicFramePr>
        <p:xfrm>
          <a:off x="5796137" y="1988840"/>
          <a:ext cx="30243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539552" y="5229200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latin typeface="Arial" panose="020B0604020202020204" pitchFamily="34" charset="0"/>
                <a:cs typeface="Arial" pitchFamily="34" charset="0"/>
              </a:rPr>
              <a:t>Az érettségi vizsgaszabályzatnak az előrehozott érettségi vizsgákra vonatkozó  szabályozása 2014. január elsejével megváltozott.</a:t>
            </a:r>
            <a:endParaRPr lang="hu-HU" sz="1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901499"/>
              </p:ext>
            </p:extLst>
          </p:nvPr>
        </p:nvGraphicFramePr>
        <p:xfrm>
          <a:off x="6163220" y="1580452"/>
          <a:ext cx="3443785" cy="3988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723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92208" y="75918"/>
            <a:ext cx="71643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Az előrehozott vizsgák adatai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77871" y="677058"/>
            <a:ext cx="7993062" cy="403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u-HU" sz="2200" b="1" dirty="0">
                <a:solidFill>
                  <a:schemeClr val="bg1"/>
                </a:solidFill>
              </a:rPr>
              <a:t>Vizsgatárgyankénti vizsgaszámok mentességek nélkül: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graphicFrame>
        <p:nvGraphicFramePr>
          <p:cNvPr id="113842" name="Group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754565"/>
              </p:ext>
            </p:extLst>
          </p:nvPr>
        </p:nvGraphicFramePr>
        <p:xfrm>
          <a:off x="4760941" y="1200389"/>
          <a:ext cx="4032448" cy="3312000"/>
        </p:xfrm>
        <a:graphic>
          <a:graphicData uri="http://schemas.openxmlformats.org/drawingml/2006/table">
            <a:tbl>
              <a:tblPr/>
              <a:tblGrid>
                <a:gridCol w="2575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2156  vizsga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Emelt szint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</a:t>
                      </a:r>
                      <a:r>
                        <a:rPr kumimoji="0" lang="hu-H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Darabszám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angol </a:t>
                      </a:r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nyelv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1270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német </a:t>
                      </a:r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nyelv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205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 informatika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174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 történelem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81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biológia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magyar nyelv és irodalom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57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 matematika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52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 kémia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43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orosz nyelv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39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testnevelés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38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……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8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64043"/>
              </p:ext>
            </p:extLst>
          </p:nvPr>
        </p:nvGraphicFramePr>
        <p:xfrm>
          <a:off x="373278" y="1200389"/>
          <a:ext cx="4032448" cy="4536000"/>
        </p:xfrm>
        <a:graphic>
          <a:graphicData uri="http://schemas.openxmlformats.org/drawingml/2006/table">
            <a:tbl>
              <a:tblPr/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 rtl="0" fontAlgn="t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30788 </a:t>
                      </a:r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vizsga 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hu-HU" sz="1400" b="1" i="0" u="sng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Darabszám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t"/>
                      <a:r>
                        <a:rPr lang="hu-HU" sz="1400" b="1" i="0" u="sng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Középszint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angol nyelv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12056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informatika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6733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német nyelv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3100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történelem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2462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magyar nyelv és irodalom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2420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matematika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1280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földrajz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370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biológia 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241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testnevelés 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184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informatika ismeretek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144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francia nyelv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133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olasz nyelv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132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kereskedelem ismeretek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123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vendéglátóipar ismeretek</a:t>
                      </a:r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latin nyelv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91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…..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u-HU" sz="14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5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1045822" y="333375"/>
            <a:ext cx="7077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Az írásbeli feladatlapok eljuttatása a középiskolákba</a:t>
            </a: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5292725" y="2133600"/>
            <a:ext cx="30241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smtClean="0">
                <a:latin typeface="Arial" panose="020B0604020202020204" pitchFamily="34" charset="0"/>
                <a:cs typeface="Arial" panose="020B0604020202020204" pitchFamily="34" charset="0"/>
              </a:rPr>
              <a:t>Járási hivatalok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539750" y="1773238"/>
            <a:ext cx="3240088" cy="37623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Zárt technológiájú szállítás</a:t>
            </a:r>
          </a:p>
        </p:txBody>
      </p:sp>
      <p:sp>
        <p:nvSpPr>
          <p:cNvPr id="28678" name="Arc 10"/>
          <p:cNvSpPr>
            <a:spLocks/>
          </p:cNvSpPr>
          <p:nvPr/>
        </p:nvSpPr>
        <p:spPr bwMode="auto">
          <a:xfrm>
            <a:off x="3851275" y="1916113"/>
            <a:ext cx="1368425" cy="3603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5867400" y="4437063"/>
            <a:ext cx="2735263" cy="4667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KÖZÉPISKOLÁK</a:t>
            </a:r>
          </a:p>
        </p:txBody>
      </p:sp>
      <p:sp>
        <p:nvSpPr>
          <p:cNvPr id="28680" name="Arc 13"/>
          <p:cNvSpPr>
            <a:spLocks/>
          </p:cNvSpPr>
          <p:nvPr/>
        </p:nvSpPr>
        <p:spPr bwMode="auto">
          <a:xfrm flipH="1" flipV="1">
            <a:off x="5364163" y="2997200"/>
            <a:ext cx="503237" cy="1295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4067175" y="38608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Ellenőrzés</a:t>
            </a:r>
          </a:p>
        </p:txBody>
      </p:sp>
      <p:sp>
        <p:nvSpPr>
          <p:cNvPr id="28682" name="Line 16"/>
          <p:cNvSpPr>
            <a:spLocks noChangeShapeType="1"/>
          </p:cNvSpPr>
          <p:nvPr/>
        </p:nvSpPr>
        <p:spPr bwMode="auto">
          <a:xfrm flipV="1">
            <a:off x="1042988" y="2133600"/>
            <a:ext cx="0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3" name="Line 17"/>
          <p:cNvSpPr>
            <a:spLocks noChangeShapeType="1"/>
          </p:cNvSpPr>
          <p:nvPr/>
        </p:nvSpPr>
        <p:spPr bwMode="auto">
          <a:xfrm>
            <a:off x="6227763" y="2997200"/>
            <a:ext cx="720725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4" name="Text Box 18"/>
          <p:cNvSpPr txBox="1">
            <a:spLocks noChangeArrowheads="1"/>
          </p:cNvSpPr>
          <p:nvPr/>
        </p:nvSpPr>
        <p:spPr bwMode="auto">
          <a:xfrm>
            <a:off x="7019925" y="3644900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Napi tételátvétel</a:t>
            </a:r>
          </a:p>
        </p:txBody>
      </p:sp>
      <p:sp>
        <p:nvSpPr>
          <p:cNvPr id="28685" name="Arc 19"/>
          <p:cNvSpPr>
            <a:spLocks/>
          </p:cNvSpPr>
          <p:nvPr/>
        </p:nvSpPr>
        <p:spPr bwMode="auto">
          <a:xfrm rot="13400142" flipH="1">
            <a:off x="3165475" y="1647825"/>
            <a:ext cx="1733550" cy="18335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6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6" name="Text Box 20"/>
          <p:cNvSpPr txBox="1">
            <a:spLocks noChangeArrowheads="1"/>
          </p:cNvSpPr>
          <p:nvPr/>
        </p:nvSpPr>
        <p:spPr bwMode="auto">
          <a:xfrm>
            <a:off x="2843213" y="3141663"/>
            <a:ext cx="2376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Módosítás, pótlás</a:t>
            </a:r>
          </a:p>
        </p:txBody>
      </p:sp>
      <p:sp>
        <p:nvSpPr>
          <p:cNvPr id="28687" name="Text Box 21"/>
          <p:cNvSpPr txBox="1">
            <a:spLocks noChangeArrowheads="1"/>
          </p:cNvSpPr>
          <p:nvPr/>
        </p:nvSpPr>
        <p:spPr bwMode="auto">
          <a:xfrm>
            <a:off x="1979613" y="4437063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8" name="Text Box 23"/>
          <p:cNvSpPr txBox="1">
            <a:spLocks noChangeArrowheads="1"/>
          </p:cNvSpPr>
          <p:nvPr/>
        </p:nvSpPr>
        <p:spPr bwMode="auto">
          <a:xfrm>
            <a:off x="5292725" y="5084763"/>
            <a:ext cx="3455988" cy="78898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Őrzés (csak 1 napi adag)</a:t>
            </a:r>
          </a:p>
          <a:p>
            <a:pPr>
              <a:spcBef>
                <a:spcPct val="50000"/>
              </a:spcBef>
            </a:pP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Bontás bizottság előtt</a:t>
            </a:r>
          </a:p>
        </p:txBody>
      </p:sp>
      <p:sp>
        <p:nvSpPr>
          <p:cNvPr id="28689" name="AutoShape 24"/>
          <p:cNvSpPr>
            <a:spLocks noChangeArrowheads="1"/>
          </p:cNvSpPr>
          <p:nvPr/>
        </p:nvSpPr>
        <p:spPr bwMode="auto">
          <a:xfrm flipH="1">
            <a:off x="611188" y="5157788"/>
            <a:ext cx="1439862" cy="647700"/>
          </a:xfrm>
          <a:prstGeom prst="curvedUpArrow">
            <a:avLst>
              <a:gd name="adj1" fmla="val 44461"/>
              <a:gd name="adj2" fmla="val 88922"/>
              <a:gd name="adj3" fmla="val 33333"/>
            </a:avLst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90" name="AutoShape 25"/>
          <p:cNvSpPr>
            <a:spLocks noChangeArrowheads="1"/>
          </p:cNvSpPr>
          <p:nvPr/>
        </p:nvSpPr>
        <p:spPr bwMode="auto">
          <a:xfrm>
            <a:off x="684213" y="4292600"/>
            <a:ext cx="1439862" cy="647700"/>
          </a:xfrm>
          <a:prstGeom prst="curvedDownArrow">
            <a:avLst>
              <a:gd name="adj1" fmla="val 44461"/>
              <a:gd name="adj2" fmla="val 88922"/>
              <a:gd name="adj3" fmla="val 33333"/>
            </a:avLst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91" name="Text Box 26"/>
          <p:cNvSpPr txBox="1">
            <a:spLocks noChangeArrowheads="1"/>
          </p:cNvSpPr>
          <p:nvPr/>
        </p:nvSpPr>
        <p:spPr bwMode="auto">
          <a:xfrm>
            <a:off x="2627313" y="4581525"/>
            <a:ext cx="1800225" cy="1200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Az öt legnépesebb vizsgatárgy esetében</a:t>
            </a:r>
          </a:p>
        </p:txBody>
      </p:sp>
      <p:pic>
        <p:nvPicPr>
          <p:cNvPr id="28692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565400"/>
            <a:ext cx="2447925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181625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 animBg="1"/>
      <p:bldP spid="286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449094" y="307388"/>
            <a:ext cx="6264275" cy="576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Érettségi adminisztráció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5175" y="828675"/>
            <a:ext cx="7991475" cy="5059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Érettségi szoftver fejlesztése</a:t>
            </a:r>
          </a:p>
          <a:p>
            <a:pPr marL="0" indent="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vizsgára bocsátás és az érettségi bizonyítvány megszerzésére vonatkozó jogszabályi feltételek változásai miatt az érettségi szoftver jelentős mértékű átalakítására volt szükség. </a:t>
            </a:r>
          </a:p>
          <a:p>
            <a:pPr marL="0" indent="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Néhány tipikus hiba az adminisztráció során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Korábbi vizsgaeredmények rögzítésének elmaradása, vagy nem megfelelő rögzítése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nyelvvizsga egyenértékűség záradékok nem megfelelő rögzítése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SNI mentességgel megszerzett eredmények nem megfelelő adminisztrációja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iskolai módosítási kérelmek száma :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2013-ban: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vizsgajelentkezések módosítása: 2318 kérelem, 3228 vizsgázóra vonatkozóan (656 iskola)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alapadatok módosítása: 1478 kérelem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2014-ben: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vizsgajelentkezések módosítása: 1713 kérelem, 2194 vizsgázóra vonatkozóan (609 iskola)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alapadatok módosítása: 989 kérelem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2015-ben: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vizsgajelentkezések módosítása: 1643 kérelem, 2257 vizsgázóra vonatkozóan (637 iskola)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alapadatok módosítása: 1106 kérelem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2016-ban: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vizsgajelentkezések módosítása: 1814 kérelem, 1906 vizsgázóra vonatkozóan (685 iskola)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alapadatok módosítása: 2080 kérelem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2017-ben: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Char char="-"/>
              <a:defRPr/>
            </a:pP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vizsgajelentkezések módosítása: 1851 kérelem, 3170 vizsgázóra vonatkozóan (476 iskola)</a:t>
            </a:r>
          </a:p>
          <a:p>
            <a:pPr marL="177800" indent="-177800">
              <a:lnSpc>
                <a:spcPct val="80000"/>
              </a:lnSpc>
              <a:spcBef>
                <a:spcPts val="432"/>
              </a:spcBef>
              <a:buFontTx/>
              <a:buNone/>
              <a:defRPr/>
            </a:pP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alapadatok módosítása: 1032 kérelem</a:t>
            </a:r>
          </a:p>
          <a:p>
            <a:pPr marL="177800" indent="-177800">
              <a:lnSpc>
                <a:spcPct val="80000"/>
              </a:lnSpc>
              <a:buFontTx/>
              <a:buNone/>
              <a:defRPr/>
            </a:pPr>
            <a:endParaRPr lang="hu-H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80000"/>
              </a:lnSpc>
              <a:buFontTx/>
              <a:buNone/>
              <a:defRPr/>
            </a:pPr>
            <a:endParaRPr lang="hu-H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80000"/>
              </a:lnSpc>
              <a:buFontTx/>
              <a:buNone/>
              <a:defRPr/>
            </a:pPr>
            <a:endParaRPr lang="hu-H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80000"/>
              </a:lnSpc>
              <a:buFontTx/>
              <a:buNone/>
              <a:defRPr/>
            </a:pPr>
            <a:endParaRPr lang="hu-H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740025" y="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 b="1">
              <a:solidFill>
                <a:srgbClr val="D40026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763713" y="58738"/>
            <a:ext cx="568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Tanulói észrevételek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20591" y="441928"/>
            <a:ext cx="8785225" cy="5909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Az emelt szintű írásbeli dolgozatok javításával kapcsolatban tett tanulói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észrevételek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száma néhány vizsgatárgy esetében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2013. –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2016. </a:t>
            </a: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810687"/>
              </p:ext>
            </p:extLst>
          </p:nvPr>
        </p:nvGraphicFramePr>
        <p:xfrm>
          <a:off x="420591" y="1039840"/>
          <a:ext cx="8375844" cy="4747306"/>
        </p:xfrm>
        <a:graphic>
          <a:graphicData uri="http://schemas.openxmlformats.org/drawingml/2006/table">
            <a:tbl>
              <a:tblPr/>
              <a:tblGrid>
                <a:gridCol w="192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0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6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18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90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68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24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16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18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74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810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3664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Vizsgatárgy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Beadványok száma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Írásbeli dolgozatok száma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%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Történelem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639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771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812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585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893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5769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6348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6384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6341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5655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11,08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12,15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12,72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9,23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15,79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Angol nyelv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274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465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473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370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475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8596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9825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9768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10178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10241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3,19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4,73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4,84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3,64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4,64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36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Biológia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471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676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602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604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697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5138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5425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5559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5429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5144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9,17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12,46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10,83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11,13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13,55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Matematika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491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388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348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483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443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4157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3889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3685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3766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3514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11,81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9,98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9,44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12,83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12,61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Német nyelv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114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112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122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82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99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2424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2529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2450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2312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2222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4,70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4,43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4,98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3,55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4,46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Magyar nyelv és irodalom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196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154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181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229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155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1802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1854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1904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1864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1705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10,88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8,31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9,51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12,29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9,09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Informatika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103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80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134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164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157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1582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1806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1920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2048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1884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6,51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4,43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6,98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8,01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8,33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Kémia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438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348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357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367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411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3336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3454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3717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3694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3455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13,13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10,08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9,6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9,94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11,9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Fizika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159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109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101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98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97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1394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1420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1356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1246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1192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11,41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7,68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7,45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7,87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8,14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Összesen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3134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3103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3413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3239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3713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37823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40233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40472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40862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38972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8,29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8,40</a:t>
                      </a:r>
                      <a:endParaRPr lang="hu-HU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8,43</a:t>
                      </a:r>
                      <a:endParaRPr lang="hu-HU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7,93</a:t>
                      </a:r>
                      <a:endParaRPr lang="hu-HU" sz="13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9,53</a:t>
                      </a:r>
                      <a:endParaRPr lang="hu-HU" sz="15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8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ó.potx" id="{C8D4DD39-FC0C-45AF-B26F-0698854920F6}" vid="{078A9908-FF25-47B9-A2B2-B4C483ACC14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lapértelmezett terv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Lendület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3A31BCF02CD1147A797C06A0EC047C6" ma:contentTypeVersion="2" ma:contentTypeDescription="Új dokumentum létrehozása." ma:contentTypeScope="" ma:versionID="35c3b02466a13777cc8df04c2175910b">
  <xsd:schema xmlns:xsd="http://www.w3.org/2001/XMLSchema" xmlns:xs="http://www.w3.org/2001/XMLSchema" xmlns:p="http://schemas.microsoft.com/office/2006/metadata/properties" xmlns:ns2="8a866707-41e7-4207-aa93-2b9142105529" targetNamespace="http://schemas.microsoft.com/office/2006/metadata/properties" ma:root="true" ma:fieldsID="02f78947ce9ee1c1cbf2b32bce8f4b2d" ns2:_="">
    <xsd:import namespace="8a866707-41e7-4207-aa93-2b914210552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66707-41e7-4207-aa93-2b91421055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umazonosító értéke" ma:description="Az elemhez rendelt dokumentumazonosító értéke." ma:internalName="_dlc_DocId" ma:readOnly="true">
      <xsd:simpleType>
        <xsd:restriction base="dms:Text"/>
      </xsd:simpleType>
    </xsd:element>
    <xsd:element name="_dlc_DocIdUrl" ma:index="9" nillable="true" ma:displayName="Dokumentumazonosító" ma:description="Állandó hivatkozás a dokumentumr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46D194-DBDE-4571-A2D8-14F2D422214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C9E905C-2259-4694-B5AF-8664F2F6074A}">
  <ds:schemaRefs>
    <ds:schemaRef ds:uri="http://purl.org/dc/elements/1.1/"/>
    <ds:schemaRef ds:uri="http://schemas.microsoft.com/office/2006/metadata/properties"/>
    <ds:schemaRef ds:uri="8a866707-41e7-4207-aa93-2b914210552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83CBC96-86A7-49CB-AA0F-97BFADD1FF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866707-41e7-4207-aa93-2b91421055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0C89D2D-0897-42DB-9D07-197F898FA8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gyorsadatok_2017_maj_jun_uj sablon</Template>
  <TotalTime>1993</TotalTime>
  <Words>2564</Words>
  <Application>Microsoft Office PowerPoint</Application>
  <PresentationFormat>Diavetítés a képernyőre (4:3 oldalarány)</PresentationFormat>
  <Paragraphs>1277</Paragraphs>
  <Slides>42</Slides>
  <Notes>15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Times New Roman CE</vt:lpstr>
      <vt:lpstr>Office-téma</vt:lpstr>
      <vt:lpstr>Munkalap</vt:lpstr>
      <vt:lpstr>Microsoft Excel 97–2003-as munkalap</vt:lpstr>
      <vt:lpstr>Diagram</vt:lpstr>
      <vt:lpstr>ÉRETTSÉGI  2017. MÁJUS-JÚNIUS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Az eredményekről…</vt:lpstr>
      <vt:lpstr>Érettségi vizsgaeredmények</vt:lpstr>
      <vt:lpstr>Az érettségi osztályzatok vizsgatárgyankénti átlagai (középszint)</vt:lpstr>
      <vt:lpstr>Vizsgatárgyankénti érettségi átlagok  %-ban (középszint)</vt:lpstr>
      <vt:lpstr>Az érettségi osztályzatok vizsgatárgyankénti átlagai – szakmai vizsgatárgyak (középszint)</vt:lpstr>
      <vt:lpstr>Az érettségi osztályzatok vizsgatárgyankénti átlagai – szakmai vizsgatárgyak (középszint)</vt:lpstr>
      <vt:lpstr>Az érettségi osztályzatok vizsgatárgyankénti átlagai – szakmai vizsgatárgyak (középszint)</vt:lpstr>
      <vt:lpstr>Az érettségi osztályzatok vizsgatárgyankénti átlagai – szakmai vizsgatárgyak (emelt szint)</vt:lpstr>
      <vt:lpstr>Az érettségi osztályzatok vizsgatárgyankénti átlagai – szakmai vizsgatárgyak (emelt szint)</vt:lpstr>
      <vt:lpstr>A korábbi vizsgarendszer és a középszintű vizsgák osztályzatainak összehasonlítása  korábbi vizsgarendszer  2013. – 2014. – 2015. – 2016. – 2017.</vt:lpstr>
      <vt:lpstr>PowerPoint-bemutató</vt:lpstr>
      <vt:lpstr>PowerPoint-bemutató</vt:lpstr>
      <vt:lpstr>PowerPoint-bemutató</vt:lpstr>
      <vt:lpstr>PowerPoint-bemutató</vt:lpstr>
      <vt:lpstr>PowerPoint-bemutató</vt:lpstr>
      <vt:lpstr>* Korábbi vizsgaidőszakokban „szakközépiskola” ** Két éves érettségire felkészítő képzés</vt:lpstr>
      <vt:lpstr>Az egyes vizsgázói rétegek átlageredményeinek összehasonlítása  %-ban, emelt szinten 2015. – 2016. – 2017.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okev.hu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CÍMSOR</dc:title>
  <dc:creator>Vaszil Orsolya</dc:creator>
  <cp:lastModifiedBy>Rafa-Gyovai Gábor</cp:lastModifiedBy>
  <cp:revision>163</cp:revision>
  <dcterms:created xsi:type="dcterms:W3CDTF">2017-06-22T09:21:28Z</dcterms:created>
  <dcterms:modified xsi:type="dcterms:W3CDTF">2018-07-24T10:51:41Z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0x01010063A31BCF02CD1147A797C06A0EC047C6</vt:lpwstr>
  </property>
</Properties>
</file>